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80" r:id="rId1"/>
  </p:sldMasterIdLst>
  <p:notesMasterIdLst>
    <p:notesMasterId r:id="rId45"/>
  </p:notesMasterIdLst>
  <p:handoutMasterIdLst>
    <p:handoutMasterId r:id="rId46"/>
  </p:handoutMasterIdLst>
  <p:sldIdLst>
    <p:sldId id="3034" r:id="rId2"/>
    <p:sldId id="3013" r:id="rId3"/>
    <p:sldId id="3233" r:id="rId4"/>
    <p:sldId id="3187" r:id="rId5"/>
    <p:sldId id="3211" r:id="rId6"/>
    <p:sldId id="3212" r:id="rId7"/>
    <p:sldId id="3188" r:id="rId8"/>
    <p:sldId id="3189" r:id="rId9"/>
    <p:sldId id="3190" r:id="rId10"/>
    <p:sldId id="3191" r:id="rId11"/>
    <p:sldId id="3192" r:id="rId12"/>
    <p:sldId id="3193" r:id="rId13"/>
    <p:sldId id="3194" r:id="rId14"/>
    <p:sldId id="3195" r:id="rId15"/>
    <p:sldId id="3196" r:id="rId16"/>
    <p:sldId id="3197" r:id="rId17"/>
    <p:sldId id="3198" r:id="rId18"/>
    <p:sldId id="3199" r:id="rId19"/>
    <p:sldId id="3183" r:id="rId20"/>
    <p:sldId id="3184" r:id="rId21"/>
    <p:sldId id="3185" r:id="rId22"/>
    <p:sldId id="3186" r:id="rId23"/>
    <p:sldId id="3213" r:id="rId24"/>
    <p:sldId id="3214" r:id="rId25"/>
    <p:sldId id="3215" r:id="rId26"/>
    <p:sldId id="3216" r:id="rId27"/>
    <p:sldId id="3217" r:id="rId28"/>
    <p:sldId id="3218" r:id="rId29"/>
    <p:sldId id="3219" r:id="rId30"/>
    <p:sldId id="3220" r:id="rId31"/>
    <p:sldId id="3221" r:id="rId32"/>
    <p:sldId id="3222" r:id="rId33"/>
    <p:sldId id="3224" r:id="rId34"/>
    <p:sldId id="3223" r:id="rId35"/>
    <p:sldId id="3225" r:id="rId36"/>
    <p:sldId id="3226" r:id="rId37"/>
    <p:sldId id="3227" r:id="rId38"/>
    <p:sldId id="3228" r:id="rId39"/>
    <p:sldId id="3229" r:id="rId40"/>
    <p:sldId id="3230" r:id="rId41"/>
    <p:sldId id="3231" r:id="rId42"/>
    <p:sldId id="3232" r:id="rId43"/>
    <p:sldId id="3038" r:id="rId44"/>
  </p:sldIdLst>
  <p:sldSz cx="9906000" cy="6858000" type="A4"/>
  <p:notesSz cx="6858000" cy="9947275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9pPr>
  </p:defaultTextStyle>
  <p:extLst>
    <p:ext uri="{521415D9-36F7-43E2-AB2F-B90AF26B5E84}">
      <p14:sectionLst xmlns:p14="http://schemas.microsoft.com/office/powerpoint/2010/main">
        <p14:section name="(주)이씨마이너 사례소개" id="{D3985466-A6D2-4D7A-99F3-CD0F78638686}">
          <p14:sldIdLst>
            <p14:sldId id="3034"/>
            <p14:sldId id="3013"/>
            <p14:sldId id="3233"/>
            <p14:sldId id="3187"/>
            <p14:sldId id="3211"/>
            <p14:sldId id="3212"/>
            <p14:sldId id="3188"/>
            <p14:sldId id="3189"/>
            <p14:sldId id="3190"/>
            <p14:sldId id="3191"/>
            <p14:sldId id="3192"/>
            <p14:sldId id="3193"/>
            <p14:sldId id="3194"/>
            <p14:sldId id="3195"/>
            <p14:sldId id="3196"/>
            <p14:sldId id="3197"/>
            <p14:sldId id="3198"/>
            <p14:sldId id="3199"/>
            <p14:sldId id="3183"/>
            <p14:sldId id="3184"/>
            <p14:sldId id="3185"/>
            <p14:sldId id="3186"/>
            <p14:sldId id="3213"/>
            <p14:sldId id="3214"/>
            <p14:sldId id="3215"/>
            <p14:sldId id="3216"/>
            <p14:sldId id="3217"/>
            <p14:sldId id="3218"/>
            <p14:sldId id="3219"/>
            <p14:sldId id="3220"/>
            <p14:sldId id="3221"/>
            <p14:sldId id="3222"/>
            <p14:sldId id="3224"/>
            <p14:sldId id="3223"/>
            <p14:sldId id="3225"/>
            <p14:sldId id="3226"/>
            <p14:sldId id="3227"/>
            <p14:sldId id="3228"/>
            <p14:sldId id="3229"/>
            <p14:sldId id="3230"/>
            <p14:sldId id="3231"/>
            <p14:sldId id="3232"/>
            <p14:sldId id="30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19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172">
          <p15:clr>
            <a:srgbClr val="A4A3A4"/>
          </p15:clr>
        </p15:guide>
        <p15:guide id="8" pos="6068">
          <p15:clr>
            <a:srgbClr val="A4A3A4"/>
          </p15:clr>
        </p15:guide>
        <p15:guide id="9" pos="3120">
          <p15:clr>
            <a:srgbClr val="A4A3A4"/>
          </p15:clr>
        </p15:guide>
        <p15:guide id="10" pos="262">
          <p15:clr>
            <a:srgbClr val="A4A3A4"/>
          </p15:clr>
        </p15:guide>
        <p15:guide id="11" pos="444">
          <p15:clr>
            <a:srgbClr val="A4A3A4"/>
          </p15:clr>
        </p15:guide>
        <p15:guide id="12" pos="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 userDrawn="1">
          <p15:clr>
            <a:srgbClr val="A4A3A4"/>
          </p15:clr>
        </p15:guide>
        <p15:guide id="2" pos="215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1859C"/>
    <a:srgbClr val="F94739"/>
    <a:srgbClr val="B5F2A0"/>
    <a:srgbClr val="D74135"/>
    <a:srgbClr val="B71205"/>
    <a:srgbClr val="F93A2B"/>
    <a:srgbClr val="CB400F"/>
    <a:srgbClr val="EE541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23" autoAdjust="0"/>
    <p:restoredTop sz="96277" autoAdjust="0"/>
  </p:normalViewPr>
  <p:slideViewPr>
    <p:cSldViewPr snapToObjects="1" showGuides="1">
      <p:cViewPr varScale="1">
        <p:scale>
          <a:sx n="82" d="100"/>
          <a:sy n="82" d="100"/>
        </p:scale>
        <p:origin x="1570" y="72"/>
      </p:cViewPr>
      <p:guideLst>
        <p:guide orient="horz"/>
        <p:guide orient="horz" pos="4319"/>
        <p:guide orient="horz" pos="4065"/>
        <p:guide orient="horz" pos="3974"/>
        <p:guide orient="horz" pos="799"/>
        <p:guide orient="horz" pos="210"/>
        <p:guide pos="172"/>
        <p:guide pos="6068"/>
        <p:guide pos="3120"/>
        <p:guide pos="262"/>
        <p:guide pos="444"/>
        <p:guide pos="3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8" d="100"/>
        <a:sy n="138" d="100"/>
      </p:scale>
      <p:origin x="0" y="-30736"/>
    </p:cViewPr>
  </p:sorterViewPr>
  <p:notesViewPr>
    <p:cSldViewPr snapToObjects="1" showGuides="1">
      <p:cViewPr varScale="1">
        <p:scale>
          <a:sx n="65" d="100"/>
          <a:sy n="65" d="100"/>
        </p:scale>
        <p:origin x="-1644" y="-120"/>
      </p:cViewPr>
      <p:guideLst>
        <p:guide orient="horz" pos="3134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9FBB3E-6F5F-4DE7-B5D8-CCCB82837E63}" type="doc">
      <dgm:prSet loTypeId="urn:microsoft.com/office/officeart/2005/8/layout/cycle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E036BC4-F19C-4F9C-9F5B-E8A0A0D71DB9}">
      <dgm:prSet phldrT="[텍스트]" custT="1"/>
      <dgm:spPr/>
      <dgm:t>
        <a:bodyPr/>
        <a:lstStyle/>
        <a:p>
          <a:pPr latinLnBrk="0">
            <a:lnSpc>
              <a:spcPct val="100000"/>
            </a:lnSpc>
            <a:spcAft>
              <a:spcPts val="0"/>
            </a:spcAft>
          </a:pPr>
          <a:r>
            <a:rPr lang="ko-KR" altLang="en-US" sz="1200" b="1" dirty="0"/>
            <a:t>범죄예방 </a:t>
          </a:r>
          <a:endParaRPr lang="en-US" altLang="ko-KR" sz="1200" b="1" dirty="0"/>
        </a:p>
        <a:p>
          <a:pPr latinLnBrk="0">
            <a:lnSpc>
              <a:spcPct val="100000"/>
            </a:lnSpc>
            <a:spcAft>
              <a:spcPts val="0"/>
            </a:spcAft>
          </a:pPr>
          <a:r>
            <a:rPr lang="ko-KR" altLang="en-US" sz="1200" b="1" dirty="0"/>
            <a:t>시스템 구축</a:t>
          </a:r>
        </a:p>
      </dgm:t>
    </dgm:pt>
    <dgm:pt modelId="{467C9A7F-2480-4DBA-BA6C-789C323CFFBC}" type="parTrans" cxnId="{3C153DBC-5E92-4E1F-BA2B-517F6C5CB779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03232AAC-F19E-4CEA-8134-70438615A815}" type="sibTrans" cxnId="{3C153DBC-5E92-4E1F-BA2B-517F6C5CB779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200" b="1"/>
        </a:p>
      </dgm:t>
    </dgm:pt>
    <dgm:pt modelId="{4D5E20DD-66B7-433C-B383-2ECA56D326E7}">
      <dgm:prSet phldrT="[텍스트]" custT="1"/>
      <dgm:spPr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타 기관과의 </a:t>
          </a:r>
          <a:endParaRPr lang="en-US" altLang="ko-KR" sz="1200" b="1" kern="1200" dirty="0">
            <a:solidFill>
              <a:prstClr val="white"/>
            </a:solidFill>
            <a:latin typeface="맑은 고딕"/>
            <a:ea typeface="맑은 고딕" panose="020B0503020000020004" pitchFamily="50" charset="-127"/>
            <a:cs typeface="+mn-cs"/>
          </a:endParaRPr>
        </a:p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협업체계 구축</a:t>
          </a:r>
        </a:p>
      </dgm:t>
    </dgm:pt>
    <dgm:pt modelId="{A371DF9C-6E64-42EF-8AA9-CFABDB079978}" type="parTrans" cxnId="{9F594ABD-6579-4564-9D86-86CA4B5A9B0B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128F61B6-F1A7-4ED4-B9E8-0A3495EDDAE1}" type="sibTrans" cxnId="{9F594ABD-6579-4564-9D86-86CA4B5A9B0B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200" b="1"/>
        </a:p>
      </dgm:t>
    </dgm:pt>
    <dgm:pt modelId="{9C99DE68-C38F-4A43-B23B-0BF44C0EF13D}">
      <dgm:prSet phldrT="[텍스트]" custT="1"/>
      <dgm:spPr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범죄수사</a:t>
          </a:r>
          <a:endParaRPr lang="en-US" altLang="ko-KR" sz="1200" b="1" kern="1200" dirty="0">
            <a:solidFill>
              <a:prstClr val="white"/>
            </a:solidFill>
            <a:latin typeface="맑은 고딕"/>
            <a:ea typeface="맑은 고딕" panose="020B0503020000020004" pitchFamily="50" charset="-127"/>
            <a:cs typeface="+mn-cs"/>
          </a:endParaRPr>
        </a:p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효율성 향상</a:t>
          </a:r>
        </a:p>
      </dgm:t>
    </dgm:pt>
    <dgm:pt modelId="{25AECD22-C71A-414F-82DF-6018ADCC001C}" type="parTrans" cxnId="{EFCFF871-1BDF-4119-9CF8-818A5507DF9D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ADBA282D-0B53-4438-9F38-EC31A76F9CEC}" type="sibTrans" cxnId="{EFCFF871-1BDF-4119-9CF8-818A5507DF9D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200" b="1"/>
        </a:p>
      </dgm:t>
    </dgm:pt>
    <dgm:pt modelId="{3F9D83FA-399C-4FD2-84E7-05DE0FE1B91F}">
      <dgm:prSet phldrT="[텍스트]" custT="1"/>
      <dgm:spPr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기존 통계 간행물 정보 보완 </a:t>
          </a:r>
        </a:p>
      </dgm:t>
    </dgm:pt>
    <dgm:pt modelId="{46B8A36F-B467-4BFF-87B5-812BC5BE838B}" type="parTrans" cxnId="{66508EF8-AD07-41AF-8C0E-C6D203F8A12A}">
      <dgm:prSet/>
      <dgm:spPr/>
      <dgm:t>
        <a:bodyPr/>
        <a:lstStyle/>
        <a:p>
          <a:pPr latinLnBrk="1"/>
          <a:endParaRPr lang="ko-KR" altLang="en-US" sz="1200"/>
        </a:p>
      </dgm:t>
    </dgm:pt>
    <dgm:pt modelId="{BAAEB1BB-468A-4281-BB39-224F8CCFB561}" type="sibTrans" cxnId="{66508EF8-AD07-41AF-8C0E-C6D203F8A12A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200"/>
        </a:p>
      </dgm:t>
    </dgm:pt>
    <dgm:pt modelId="{A4D56CA7-470A-4296-A832-64BE5E8F90C8}" type="pres">
      <dgm:prSet presAssocID="{169FBB3E-6F5F-4DE7-B5D8-CCCB82837E63}" presName="cycle" presStyleCnt="0">
        <dgm:presLayoutVars>
          <dgm:dir/>
          <dgm:resizeHandles val="exact"/>
        </dgm:presLayoutVars>
      </dgm:prSet>
      <dgm:spPr/>
    </dgm:pt>
    <dgm:pt modelId="{0D8528C4-A39E-41FF-9AED-C24930EAB306}" type="pres">
      <dgm:prSet presAssocID="{3E036BC4-F19C-4F9C-9F5B-E8A0A0D71DB9}" presName="node" presStyleLbl="node1" presStyleIdx="0" presStyleCnt="4" custScaleX="146203">
        <dgm:presLayoutVars>
          <dgm:bulletEnabled val="1"/>
        </dgm:presLayoutVars>
      </dgm:prSet>
      <dgm:spPr/>
    </dgm:pt>
    <dgm:pt modelId="{83278BF4-697B-4805-9E7C-F98D1FE22E9D}" type="pres">
      <dgm:prSet presAssocID="{3E036BC4-F19C-4F9C-9F5B-E8A0A0D71DB9}" presName="spNode" presStyleCnt="0"/>
      <dgm:spPr/>
    </dgm:pt>
    <dgm:pt modelId="{D9846091-1426-4C82-B3E1-640E7E92FCF9}" type="pres">
      <dgm:prSet presAssocID="{03232AAC-F19E-4CEA-8134-70438615A815}" presName="sibTrans" presStyleLbl="sibTrans1D1" presStyleIdx="0" presStyleCnt="4"/>
      <dgm:spPr/>
    </dgm:pt>
    <dgm:pt modelId="{98FF2A25-BE1C-4205-9F7D-2668D0FD8CA8}" type="pres">
      <dgm:prSet presAssocID="{4D5E20DD-66B7-433C-B383-2ECA56D326E7}" presName="node" presStyleLbl="node1" presStyleIdx="1" presStyleCnt="4" custScaleX="146203">
        <dgm:presLayoutVars>
          <dgm:bulletEnabled val="1"/>
        </dgm:presLayoutVars>
      </dgm:prSet>
      <dgm:spPr>
        <a:xfrm>
          <a:off x="2510642" y="1085545"/>
          <a:ext cx="1177135" cy="656212"/>
        </a:xfrm>
        <a:prstGeom prst="roundRect">
          <a:avLst/>
        </a:prstGeom>
      </dgm:spPr>
    </dgm:pt>
    <dgm:pt modelId="{CE227708-911C-4C58-BD65-43CB21BD6A2D}" type="pres">
      <dgm:prSet presAssocID="{4D5E20DD-66B7-433C-B383-2ECA56D326E7}" presName="spNode" presStyleCnt="0"/>
      <dgm:spPr/>
    </dgm:pt>
    <dgm:pt modelId="{1DB28B02-5685-4A42-8306-D7A0D5C6D9A2}" type="pres">
      <dgm:prSet presAssocID="{128F61B6-F1A7-4ED4-B9E8-0A3495EDDAE1}" presName="sibTrans" presStyleLbl="sibTrans1D1" presStyleIdx="1" presStyleCnt="4"/>
      <dgm:spPr/>
    </dgm:pt>
    <dgm:pt modelId="{C58B0170-36D0-43D1-A881-0CB5ED84EF69}" type="pres">
      <dgm:prSet presAssocID="{9C99DE68-C38F-4A43-B23B-0BF44C0EF13D}" presName="node" presStyleLbl="node1" presStyleIdx="2" presStyleCnt="4" custScaleX="146203">
        <dgm:presLayoutVars>
          <dgm:bulletEnabled val="1"/>
        </dgm:presLayoutVars>
      </dgm:prSet>
      <dgm:spPr>
        <a:xfrm>
          <a:off x="1426613" y="2169574"/>
          <a:ext cx="1177135" cy="656212"/>
        </a:xfrm>
        <a:prstGeom prst="roundRect">
          <a:avLst/>
        </a:prstGeom>
      </dgm:spPr>
    </dgm:pt>
    <dgm:pt modelId="{FEF24D8B-633E-490A-BE59-87FF892C7B1A}" type="pres">
      <dgm:prSet presAssocID="{9C99DE68-C38F-4A43-B23B-0BF44C0EF13D}" presName="spNode" presStyleCnt="0"/>
      <dgm:spPr/>
    </dgm:pt>
    <dgm:pt modelId="{05380C56-9513-4821-805A-8CB28C2569C9}" type="pres">
      <dgm:prSet presAssocID="{ADBA282D-0B53-4438-9F38-EC31A76F9CEC}" presName="sibTrans" presStyleLbl="sibTrans1D1" presStyleIdx="2" presStyleCnt="4"/>
      <dgm:spPr/>
    </dgm:pt>
    <dgm:pt modelId="{FB1AD7D4-34A7-4835-BE7F-D4CC2FB0617C}" type="pres">
      <dgm:prSet presAssocID="{3F9D83FA-399C-4FD2-84E7-05DE0FE1B91F}" presName="node" presStyleLbl="node1" presStyleIdx="3" presStyleCnt="4" custScaleX="146203">
        <dgm:presLayoutVars>
          <dgm:bulletEnabled val="1"/>
        </dgm:presLayoutVars>
      </dgm:prSet>
      <dgm:spPr>
        <a:xfrm>
          <a:off x="342584" y="1085545"/>
          <a:ext cx="1177135" cy="656212"/>
        </a:xfrm>
        <a:prstGeom prst="roundRect">
          <a:avLst/>
        </a:prstGeom>
      </dgm:spPr>
    </dgm:pt>
    <dgm:pt modelId="{CF81C537-55E3-4096-924F-5A99FFD67F00}" type="pres">
      <dgm:prSet presAssocID="{3F9D83FA-399C-4FD2-84E7-05DE0FE1B91F}" presName="spNode" presStyleCnt="0"/>
      <dgm:spPr/>
    </dgm:pt>
    <dgm:pt modelId="{2A8DA3EC-74E6-403A-B2CA-5564B50993AE}" type="pres">
      <dgm:prSet presAssocID="{BAAEB1BB-468A-4281-BB39-224F8CCFB561}" presName="sibTrans" presStyleLbl="sibTrans1D1" presStyleIdx="3" presStyleCnt="4"/>
      <dgm:spPr/>
    </dgm:pt>
  </dgm:ptLst>
  <dgm:cxnLst>
    <dgm:cxn modelId="{922EEB22-510A-4119-9C1E-9D302B64408A}" type="presOf" srcId="{128F61B6-F1A7-4ED4-B9E8-0A3495EDDAE1}" destId="{1DB28B02-5685-4A42-8306-D7A0D5C6D9A2}" srcOrd="0" destOrd="0" presId="urn:microsoft.com/office/officeart/2005/8/layout/cycle6"/>
    <dgm:cxn modelId="{D6FCB237-D382-4A0D-85C0-95621699E48F}" type="presOf" srcId="{3E036BC4-F19C-4F9C-9F5B-E8A0A0D71DB9}" destId="{0D8528C4-A39E-41FF-9AED-C24930EAB306}" srcOrd="0" destOrd="0" presId="urn:microsoft.com/office/officeart/2005/8/layout/cycle6"/>
    <dgm:cxn modelId="{AFFE1840-658E-43CE-AAC8-FDC1BD4269A3}" type="presOf" srcId="{BAAEB1BB-468A-4281-BB39-224F8CCFB561}" destId="{2A8DA3EC-74E6-403A-B2CA-5564B50993AE}" srcOrd="0" destOrd="0" presId="urn:microsoft.com/office/officeart/2005/8/layout/cycle6"/>
    <dgm:cxn modelId="{A847FB61-9332-45B5-A19A-B51FA7B5C7CC}" type="presOf" srcId="{ADBA282D-0B53-4438-9F38-EC31A76F9CEC}" destId="{05380C56-9513-4821-805A-8CB28C2569C9}" srcOrd="0" destOrd="0" presId="urn:microsoft.com/office/officeart/2005/8/layout/cycle6"/>
    <dgm:cxn modelId="{0300C144-361D-43D9-860D-2BBB1E812E78}" type="presOf" srcId="{9C99DE68-C38F-4A43-B23B-0BF44C0EF13D}" destId="{C58B0170-36D0-43D1-A881-0CB5ED84EF69}" srcOrd="0" destOrd="0" presId="urn:microsoft.com/office/officeart/2005/8/layout/cycle6"/>
    <dgm:cxn modelId="{EFCFF871-1BDF-4119-9CF8-818A5507DF9D}" srcId="{169FBB3E-6F5F-4DE7-B5D8-CCCB82837E63}" destId="{9C99DE68-C38F-4A43-B23B-0BF44C0EF13D}" srcOrd="2" destOrd="0" parTransId="{25AECD22-C71A-414F-82DF-6018ADCC001C}" sibTransId="{ADBA282D-0B53-4438-9F38-EC31A76F9CEC}"/>
    <dgm:cxn modelId="{424C92AA-DA52-4E67-BBCC-7353164E7202}" type="presOf" srcId="{4D5E20DD-66B7-433C-B383-2ECA56D326E7}" destId="{98FF2A25-BE1C-4205-9F7D-2668D0FD8CA8}" srcOrd="0" destOrd="0" presId="urn:microsoft.com/office/officeart/2005/8/layout/cycle6"/>
    <dgm:cxn modelId="{94113AB7-5931-4FBF-BEFB-719CAC11AEB3}" type="presOf" srcId="{3F9D83FA-399C-4FD2-84E7-05DE0FE1B91F}" destId="{FB1AD7D4-34A7-4835-BE7F-D4CC2FB0617C}" srcOrd="0" destOrd="0" presId="urn:microsoft.com/office/officeart/2005/8/layout/cycle6"/>
    <dgm:cxn modelId="{3C153DBC-5E92-4E1F-BA2B-517F6C5CB779}" srcId="{169FBB3E-6F5F-4DE7-B5D8-CCCB82837E63}" destId="{3E036BC4-F19C-4F9C-9F5B-E8A0A0D71DB9}" srcOrd="0" destOrd="0" parTransId="{467C9A7F-2480-4DBA-BA6C-789C323CFFBC}" sibTransId="{03232AAC-F19E-4CEA-8134-70438615A815}"/>
    <dgm:cxn modelId="{9F594ABD-6579-4564-9D86-86CA4B5A9B0B}" srcId="{169FBB3E-6F5F-4DE7-B5D8-CCCB82837E63}" destId="{4D5E20DD-66B7-433C-B383-2ECA56D326E7}" srcOrd="1" destOrd="0" parTransId="{A371DF9C-6E64-42EF-8AA9-CFABDB079978}" sibTransId="{128F61B6-F1A7-4ED4-B9E8-0A3495EDDAE1}"/>
    <dgm:cxn modelId="{8382F0CB-053F-401D-9D30-C2EC78166648}" type="presOf" srcId="{169FBB3E-6F5F-4DE7-B5D8-CCCB82837E63}" destId="{A4D56CA7-470A-4296-A832-64BE5E8F90C8}" srcOrd="0" destOrd="0" presId="urn:microsoft.com/office/officeart/2005/8/layout/cycle6"/>
    <dgm:cxn modelId="{01100CD5-578A-4064-9DA7-4CC2CA3E307C}" type="presOf" srcId="{03232AAC-F19E-4CEA-8134-70438615A815}" destId="{D9846091-1426-4C82-B3E1-640E7E92FCF9}" srcOrd="0" destOrd="0" presId="urn:microsoft.com/office/officeart/2005/8/layout/cycle6"/>
    <dgm:cxn modelId="{66508EF8-AD07-41AF-8C0E-C6D203F8A12A}" srcId="{169FBB3E-6F5F-4DE7-B5D8-CCCB82837E63}" destId="{3F9D83FA-399C-4FD2-84E7-05DE0FE1B91F}" srcOrd="3" destOrd="0" parTransId="{46B8A36F-B467-4BFF-87B5-812BC5BE838B}" sibTransId="{BAAEB1BB-468A-4281-BB39-224F8CCFB561}"/>
    <dgm:cxn modelId="{A346AD73-38FE-4703-82C0-00D6477CDC2D}" type="presParOf" srcId="{A4D56CA7-470A-4296-A832-64BE5E8F90C8}" destId="{0D8528C4-A39E-41FF-9AED-C24930EAB306}" srcOrd="0" destOrd="0" presId="urn:microsoft.com/office/officeart/2005/8/layout/cycle6"/>
    <dgm:cxn modelId="{A8C6D4B6-16CC-47AF-9BA4-0B9094CE8B9C}" type="presParOf" srcId="{A4D56CA7-470A-4296-A832-64BE5E8F90C8}" destId="{83278BF4-697B-4805-9E7C-F98D1FE22E9D}" srcOrd="1" destOrd="0" presId="urn:microsoft.com/office/officeart/2005/8/layout/cycle6"/>
    <dgm:cxn modelId="{982F57D7-E883-4712-A95E-1383742B815B}" type="presParOf" srcId="{A4D56CA7-470A-4296-A832-64BE5E8F90C8}" destId="{D9846091-1426-4C82-B3E1-640E7E92FCF9}" srcOrd="2" destOrd="0" presId="urn:microsoft.com/office/officeart/2005/8/layout/cycle6"/>
    <dgm:cxn modelId="{DB256D4C-101E-4A86-9D0D-1E04BC44F5C9}" type="presParOf" srcId="{A4D56CA7-470A-4296-A832-64BE5E8F90C8}" destId="{98FF2A25-BE1C-4205-9F7D-2668D0FD8CA8}" srcOrd="3" destOrd="0" presId="urn:microsoft.com/office/officeart/2005/8/layout/cycle6"/>
    <dgm:cxn modelId="{C5E8785F-A707-442E-BBB9-6F488300120C}" type="presParOf" srcId="{A4D56CA7-470A-4296-A832-64BE5E8F90C8}" destId="{CE227708-911C-4C58-BD65-43CB21BD6A2D}" srcOrd="4" destOrd="0" presId="urn:microsoft.com/office/officeart/2005/8/layout/cycle6"/>
    <dgm:cxn modelId="{64032C9F-708F-404C-82C6-B44503F01B37}" type="presParOf" srcId="{A4D56CA7-470A-4296-A832-64BE5E8F90C8}" destId="{1DB28B02-5685-4A42-8306-D7A0D5C6D9A2}" srcOrd="5" destOrd="0" presId="urn:microsoft.com/office/officeart/2005/8/layout/cycle6"/>
    <dgm:cxn modelId="{7D4CC3FB-E2E4-4B63-A68A-4DAE1F7CC44F}" type="presParOf" srcId="{A4D56CA7-470A-4296-A832-64BE5E8F90C8}" destId="{C58B0170-36D0-43D1-A881-0CB5ED84EF69}" srcOrd="6" destOrd="0" presId="urn:microsoft.com/office/officeart/2005/8/layout/cycle6"/>
    <dgm:cxn modelId="{A5758515-F58A-4238-B938-A4AC4F79D353}" type="presParOf" srcId="{A4D56CA7-470A-4296-A832-64BE5E8F90C8}" destId="{FEF24D8B-633E-490A-BE59-87FF892C7B1A}" srcOrd="7" destOrd="0" presId="urn:microsoft.com/office/officeart/2005/8/layout/cycle6"/>
    <dgm:cxn modelId="{4D58F4C1-3BC3-4459-AB9A-67708CEFE915}" type="presParOf" srcId="{A4D56CA7-470A-4296-A832-64BE5E8F90C8}" destId="{05380C56-9513-4821-805A-8CB28C2569C9}" srcOrd="8" destOrd="0" presId="urn:microsoft.com/office/officeart/2005/8/layout/cycle6"/>
    <dgm:cxn modelId="{794B7441-A500-4CF9-8921-097923E13C1D}" type="presParOf" srcId="{A4D56CA7-470A-4296-A832-64BE5E8F90C8}" destId="{FB1AD7D4-34A7-4835-BE7F-D4CC2FB0617C}" srcOrd="9" destOrd="0" presId="urn:microsoft.com/office/officeart/2005/8/layout/cycle6"/>
    <dgm:cxn modelId="{23C1D0BF-D499-4370-8013-86E70482D4D9}" type="presParOf" srcId="{A4D56CA7-470A-4296-A832-64BE5E8F90C8}" destId="{CF81C537-55E3-4096-924F-5A99FFD67F00}" srcOrd="10" destOrd="0" presId="urn:microsoft.com/office/officeart/2005/8/layout/cycle6"/>
    <dgm:cxn modelId="{1A5BB815-175B-4EE0-BFB8-E2F8BE632895}" type="presParOf" srcId="{A4D56CA7-470A-4296-A832-64BE5E8F90C8}" destId="{2A8DA3EC-74E6-403A-B2CA-5564B50993AE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528C4-A39E-41FF-9AED-C24930EAB306}">
      <dsp:nvSpPr>
        <dsp:cNvPr id="0" name=""/>
        <dsp:cNvSpPr/>
      </dsp:nvSpPr>
      <dsp:spPr>
        <a:xfrm>
          <a:off x="1277178" y="1516"/>
          <a:ext cx="1476004" cy="6562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범죄예방 </a:t>
          </a:r>
          <a:endParaRPr lang="en-US" altLang="ko-KR" sz="1200" b="1" kern="1200" dirty="0"/>
        </a:p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시스템 구축</a:t>
          </a:r>
        </a:p>
      </dsp:txBody>
      <dsp:txXfrm>
        <a:off x="1309212" y="33550"/>
        <a:ext cx="1411936" cy="592144"/>
      </dsp:txXfrm>
    </dsp:sp>
    <dsp:sp modelId="{D9846091-1426-4C82-B3E1-640E7E92FCF9}">
      <dsp:nvSpPr>
        <dsp:cNvPr id="0" name=""/>
        <dsp:cNvSpPr/>
      </dsp:nvSpPr>
      <dsp:spPr>
        <a:xfrm>
          <a:off x="931152" y="329623"/>
          <a:ext cx="2168057" cy="2168057"/>
        </a:xfrm>
        <a:custGeom>
          <a:avLst/>
          <a:gdLst/>
          <a:ahLst/>
          <a:cxnLst/>
          <a:rect l="0" t="0" r="0" b="0"/>
          <a:pathLst>
            <a:path>
              <a:moveTo>
                <a:pt x="1826061" y="293772"/>
              </a:moveTo>
              <a:arcTo wR="1084028" hR="1084028" stAng="18791844" swAng="1733571"/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98FF2A25-BE1C-4205-9F7D-2668D0FD8CA8}">
      <dsp:nvSpPr>
        <dsp:cNvPr id="0" name=""/>
        <dsp:cNvSpPr/>
      </dsp:nvSpPr>
      <dsp:spPr>
        <a:xfrm>
          <a:off x="2361207" y="1085545"/>
          <a:ext cx="1476004" cy="656212"/>
        </a:xfrm>
        <a:prstGeom prst="roundRect">
          <a:avLst/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타 기관과의 </a:t>
          </a:r>
          <a:endParaRPr lang="en-US" altLang="ko-KR" sz="1200" b="1" kern="1200" dirty="0">
            <a:solidFill>
              <a:prstClr val="white"/>
            </a:solidFill>
            <a:latin typeface="맑은 고딕"/>
            <a:ea typeface="맑은 고딕" panose="020B0503020000020004" pitchFamily="50" charset="-127"/>
            <a:cs typeface="+mn-cs"/>
          </a:endParaRPr>
        </a:p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협업체계 구축</a:t>
          </a:r>
        </a:p>
      </dsp:txBody>
      <dsp:txXfrm>
        <a:off x="2393241" y="1117579"/>
        <a:ext cx="1411936" cy="592144"/>
      </dsp:txXfrm>
    </dsp:sp>
    <dsp:sp modelId="{1DB28B02-5685-4A42-8306-D7A0D5C6D9A2}">
      <dsp:nvSpPr>
        <dsp:cNvPr id="0" name=""/>
        <dsp:cNvSpPr/>
      </dsp:nvSpPr>
      <dsp:spPr>
        <a:xfrm>
          <a:off x="931152" y="329623"/>
          <a:ext cx="2168057" cy="2168057"/>
        </a:xfrm>
        <a:custGeom>
          <a:avLst/>
          <a:gdLst/>
          <a:ahLst/>
          <a:cxnLst/>
          <a:rect l="0" t="0" r="0" b="0"/>
          <a:pathLst>
            <a:path>
              <a:moveTo>
                <a:pt x="2115527" y="1417387"/>
              </a:moveTo>
              <a:arcTo wR="1084028" hR="1084028" stAng="1074585" swAng="1733571"/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C58B0170-36D0-43D1-A881-0CB5ED84EF69}">
      <dsp:nvSpPr>
        <dsp:cNvPr id="0" name=""/>
        <dsp:cNvSpPr/>
      </dsp:nvSpPr>
      <dsp:spPr>
        <a:xfrm>
          <a:off x="1277178" y="2169574"/>
          <a:ext cx="1476004" cy="656212"/>
        </a:xfrm>
        <a:prstGeom prst="roundRect">
          <a:avLst/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범죄수사</a:t>
          </a:r>
          <a:endParaRPr lang="en-US" altLang="ko-KR" sz="1200" b="1" kern="1200" dirty="0">
            <a:solidFill>
              <a:prstClr val="white"/>
            </a:solidFill>
            <a:latin typeface="맑은 고딕"/>
            <a:ea typeface="맑은 고딕" panose="020B0503020000020004" pitchFamily="50" charset="-127"/>
            <a:cs typeface="+mn-cs"/>
          </a:endParaRPr>
        </a:p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효율성 향상</a:t>
          </a:r>
        </a:p>
      </dsp:txBody>
      <dsp:txXfrm>
        <a:off x="1309212" y="2201608"/>
        <a:ext cx="1411936" cy="592144"/>
      </dsp:txXfrm>
    </dsp:sp>
    <dsp:sp modelId="{05380C56-9513-4821-805A-8CB28C2569C9}">
      <dsp:nvSpPr>
        <dsp:cNvPr id="0" name=""/>
        <dsp:cNvSpPr/>
      </dsp:nvSpPr>
      <dsp:spPr>
        <a:xfrm>
          <a:off x="931152" y="329623"/>
          <a:ext cx="2168057" cy="2168057"/>
        </a:xfrm>
        <a:custGeom>
          <a:avLst/>
          <a:gdLst/>
          <a:ahLst/>
          <a:cxnLst/>
          <a:rect l="0" t="0" r="0" b="0"/>
          <a:pathLst>
            <a:path>
              <a:moveTo>
                <a:pt x="341995" y="1874285"/>
              </a:moveTo>
              <a:arcTo wR="1084028" hR="1084028" stAng="7991844" swAng="1733571"/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FB1AD7D4-34A7-4835-BE7F-D4CC2FB0617C}">
      <dsp:nvSpPr>
        <dsp:cNvPr id="0" name=""/>
        <dsp:cNvSpPr/>
      </dsp:nvSpPr>
      <dsp:spPr>
        <a:xfrm>
          <a:off x="193149" y="1085545"/>
          <a:ext cx="1476004" cy="656212"/>
        </a:xfrm>
        <a:prstGeom prst="roundRect">
          <a:avLst/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rPr>
            <a:t>기존 통계 간행물 정보 보완 </a:t>
          </a:r>
        </a:p>
      </dsp:txBody>
      <dsp:txXfrm>
        <a:off x="225183" y="1117579"/>
        <a:ext cx="1411936" cy="592144"/>
      </dsp:txXfrm>
    </dsp:sp>
    <dsp:sp modelId="{2A8DA3EC-74E6-403A-B2CA-5564B50993AE}">
      <dsp:nvSpPr>
        <dsp:cNvPr id="0" name=""/>
        <dsp:cNvSpPr/>
      </dsp:nvSpPr>
      <dsp:spPr>
        <a:xfrm>
          <a:off x="931152" y="329623"/>
          <a:ext cx="2168057" cy="2168057"/>
        </a:xfrm>
        <a:custGeom>
          <a:avLst/>
          <a:gdLst/>
          <a:ahLst/>
          <a:cxnLst/>
          <a:rect l="0" t="0" r="0" b="0"/>
          <a:pathLst>
            <a:path>
              <a:moveTo>
                <a:pt x="52529" y="750669"/>
              </a:moveTo>
              <a:arcTo wR="1084028" hR="1084028" stAng="11874585" swAng="1733571"/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5"/>
            <a:ext cx="2969023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404" tIns="47703" rIns="95404" bIns="47703" numCol="1" anchor="t" anchorCtr="0" compatLnSpc="1">
            <a:prstTxWarp prst="textNoShape">
              <a:avLst/>
            </a:prstTxWarp>
          </a:bodyPr>
          <a:lstStyle>
            <a:lvl1pPr defTabSz="951896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8978" y="5"/>
            <a:ext cx="2969023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404" tIns="47703" rIns="95404" bIns="47703" numCol="1" anchor="t" anchorCtr="0" compatLnSpc="1">
            <a:prstTxWarp prst="textNoShape">
              <a:avLst/>
            </a:prstTxWarp>
          </a:bodyPr>
          <a:lstStyle>
            <a:lvl1pPr algn="r" defTabSz="951896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449913"/>
            <a:ext cx="2969023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404" tIns="47703" rIns="95404" bIns="47703" numCol="1" anchor="b" anchorCtr="0" compatLnSpc="1">
            <a:prstTxWarp prst="textNoShape">
              <a:avLst/>
            </a:prstTxWarp>
          </a:bodyPr>
          <a:lstStyle>
            <a:lvl1pPr defTabSz="951896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8978" y="9449913"/>
            <a:ext cx="2969023" cy="4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404" tIns="47703" rIns="95404" bIns="47703" numCol="1" anchor="b" anchorCtr="0" compatLnSpc="1">
            <a:prstTxWarp prst="textNoShape">
              <a:avLst/>
            </a:prstTxWarp>
          </a:bodyPr>
          <a:lstStyle>
            <a:lvl1pPr algn="r" defTabSz="951896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8414D26-1A5B-4156-888F-DCC378C60C7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694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"/>
            <a:ext cx="2944512" cy="4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46" tIns="46178" rIns="92346" bIns="46178" numCol="1" anchor="t" anchorCtr="0" compatLnSpc="1">
            <a:prstTxWarp prst="textNoShape">
              <a:avLst/>
            </a:prstTxWarp>
          </a:bodyPr>
          <a:lstStyle>
            <a:lvl1pPr defTabSz="921447" latinLnBrk="0">
              <a:spcBef>
                <a:spcPct val="0"/>
              </a:spcBef>
              <a:defRPr kumimoji="0" sz="11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2057" y="9"/>
            <a:ext cx="2944512" cy="4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46" tIns="46178" rIns="92346" bIns="46178" numCol="1" anchor="t" anchorCtr="0" compatLnSpc="1">
            <a:prstTxWarp prst="textNoShape">
              <a:avLst/>
            </a:prstTxWarp>
          </a:bodyPr>
          <a:lstStyle>
            <a:lvl1pPr algn="r" defTabSz="921447" latinLnBrk="0">
              <a:spcBef>
                <a:spcPct val="0"/>
              </a:spcBef>
              <a:defRPr kumimoji="0" sz="11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9775" y="725488"/>
            <a:ext cx="5451475" cy="3775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4008" y="4742492"/>
            <a:ext cx="5080181" cy="449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46" tIns="46178" rIns="92346" bIns="46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80200"/>
            <a:ext cx="2944512" cy="48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46" tIns="46178" rIns="92346" bIns="46178" numCol="1" anchor="b" anchorCtr="0" compatLnSpc="1">
            <a:prstTxWarp prst="textNoShape">
              <a:avLst/>
            </a:prstTxWarp>
          </a:bodyPr>
          <a:lstStyle>
            <a:lvl1pPr defTabSz="921447" latinLnBrk="0">
              <a:spcBef>
                <a:spcPct val="0"/>
              </a:spcBef>
              <a:defRPr kumimoji="0" sz="11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2057" y="9480200"/>
            <a:ext cx="2944512" cy="48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46" tIns="46178" rIns="92346" bIns="46178" numCol="1" anchor="b" anchorCtr="0" compatLnSpc="1">
            <a:prstTxWarp prst="textNoShape">
              <a:avLst/>
            </a:prstTxWarp>
          </a:bodyPr>
          <a:lstStyle>
            <a:lvl1pPr algn="r" defTabSz="921447" latinLnBrk="0">
              <a:spcBef>
                <a:spcPct val="0"/>
              </a:spcBef>
              <a:defRPr kumimoji="0" sz="11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79642909-6448-426E-9ED7-EFF6CDC2E25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798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168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525344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Copyright © 2016 ECMiner.com.</a:t>
            </a:r>
            <a:r>
              <a:rPr kumimoji="0" lang="en-US" altLang="ko-KR" sz="7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All rights reserved   |  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2016. </a:t>
            </a:r>
            <a:r>
              <a:rPr kumimoji="0" lang="en-US" altLang="ko-KR" sz="700" b="0" i="0" dirty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862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이씨마이너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도곡로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151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상준빌딩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+mn-ea"/>
                <a:ea typeface="+mn-ea"/>
              </a:rPr>
              <a:t>본 문서는 </a:t>
            </a:r>
            <a:r>
              <a:rPr lang="en-US" altLang="ko-KR" sz="1000" b="1" dirty="0">
                <a:latin typeface="+mn-ea"/>
                <a:ea typeface="+mn-ea"/>
              </a:rPr>
              <a:t>㈜</a:t>
            </a:r>
            <a:r>
              <a:rPr lang="ko-KR" altLang="en-US" sz="1000" b="1" dirty="0" err="1">
                <a:latin typeface="+mn-ea"/>
                <a:ea typeface="+mn-ea"/>
              </a:rPr>
              <a:t>이씨마이너의</a:t>
            </a:r>
            <a:r>
              <a:rPr lang="ko-KR" altLang="en-US" sz="1000" b="1" dirty="0">
                <a:latin typeface="+mn-ea"/>
                <a:ea typeface="+mn-ea"/>
              </a:rPr>
              <a:t> 기밀정보 및 영업비밀을 포함하고 있으므로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배포될 수 없습니다</a:t>
            </a:r>
            <a:r>
              <a:rPr lang="en-US" altLang="ko-KR" sz="1000" b="1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547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4" r:id="rId2"/>
    <p:sldLayoutId id="2147483775" r:id="rId3"/>
    <p:sldLayoutId id="2147483767" r:id="rId4"/>
    <p:sldLayoutId id="2147483773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" Target="slide3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24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" Target="slide3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" Target="slide3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slide" Target="slide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slide" Target="slide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" Target="slide3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slide" Target="slide3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slide" Target="slide2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.xml"/><Relationship Id="rId5" Type="http://schemas.openxmlformats.org/officeDocument/2006/relationships/slide" Target="slide16.xml"/><Relationship Id="rId10" Type="http://schemas.openxmlformats.org/officeDocument/2006/relationships/slide" Target="slide39.xml"/><Relationship Id="rId4" Type="http://schemas.openxmlformats.org/officeDocument/2006/relationships/slide" Target="slide12.xml"/><Relationship Id="rId9" Type="http://schemas.openxmlformats.org/officeDocument/2006/relationships/slide" Target="slide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slide" Target="slide3.xml"/><Relationship Id="rId4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57.jpe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" Target="slide3.xml"/><Relationship Id="rId5" Type="http://schemas.openxmlformats.org/officeDocument/2006/relationships/image" Target="../media/image64.jpeg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slide" Target="slide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6.xml"/><Relationship Id="rId7" Type="http://schemas.openxmlformats.org/officeDocument/2006/relationships/diagramLayout" Target="../diagrams/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diagramData" Target="../diagrams/data1.xml"/><Relationship Id="rId11" Type="http://schemas.openxmlformats.org/officeDocument/2006/relationships/slide" Target="slide3.xml"/><Relationship Id="rId5" Type="http://schemas.openxmlformats.org/officeDocument/2006/relationships/slideLayout" Target="../slideLayouts/slideLayout4.xml"/><Relationship Id="rId10" Type="http://schemas.microsoft.com/office/2007/relationships/diagramDrawing" Target="../diagrams/drawing1.xml"/><Relationship Id="rId4" Type="http://schemas.openxmlformats.org/officeDocument/2006/relationships/tags" Target="../tags/tag37.xml"/><Relationship Id="rId9" Type="http://schemas.openxmlformats.org/officeDocument/2006/relationships/diagramColors" Target="../diagrams/colors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slide" Target="slide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9329" y="2062589"/>
            <a:ext cx="745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 및 시스템 구축 사례</a:t>
            </a:r>
            <a:endParaRPr lang="en-US" altLang="ko-KR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6776" y="1586989"/>
            <a:ext cx="388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이씨마이너의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비즈니스 부문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8" descr="logo_goodmark_%5b245%5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 rotWithShape="1">
          <a:blip r:embed="rId3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412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불법석유 유통방지 시스템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(2/3)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33017" y="1276065"/>
            <a:ext cx="8839966" cy="4817231"/>
            <a:chOff x="533017" y="1132049"/>
            <a:chExt cx="8839966" cy="5127180"/>
          </a:xfrm>
        </p:grpSpPr>
        <p:pic>
          <p:nvPicPr>
            <p:cNvPr id="14" name="tab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017" y="1132049"/>
              <a:ext cx="8839966" cy="5127180"/>
            </a:xfrm>
            <a:prstGeom prst="rect">
              <a:avLst/>
            </a:prstGeom>
          </p:spPr>
        </p:pic>
        <p:pic>
          <p:nvPicPr>
            <p:cNvPr id="15" name="그림 14" descr="66.bmp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3667" y="1975258"/>
              <a:ext cx="1660525" cy="1065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그림 15" descr="22.bmp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01567" y="1975258"/>
              <a:ext cx="1828800" cy="156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그림 16" descr="33.bmp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3267" y="1975258"/>
              <a:ext cx="1841500" cy="156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17" descr="55.bmp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57667" y="1975258"/>
              <a:ext cx="1854200" cy="156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그림 18" descr="11.bmp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8967" y="2443570"/>
              <a:ext cx="1441450" cy="113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타원 19"/>
            <p:cNvSpPr/>
            <p:nvPr/>
          </p:nvSpPr>
          <p:spPr bwMode="auto">
            <a:xfrm>
              <a:off x="604455" y="1903820"/>
              <a:ext cx="271462" cy="2857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1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2761867" y="1903820"/>
              <a:ext cx="271463" cy="2857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2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4962142" y="1903820"/>
              <a:ext cx="271463" cy="2857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3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7119555" y="1903820"/>
              <a:ext cx="271462" cy="2857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b="1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4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25" name="직사각형 24">
            <a:hlinkClick r:id="rId8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45657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06066" y="1599031"/>
            <a:ext cx="5139021" cy="103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41040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분석업무의 효율화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2171" y="1800541"/>
            <a:ext cx="4441779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위험 점수가 높은 사업자 검증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효율성을 증대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비용절감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06067" y="3185582"/>
            <a:ext cx="5139020" cy="71388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996952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혐의추출 정확성 향상</a:t>
            </a: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642171" y="3387092"/>
            <a:ext cx="5102916" cy="5123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위험점수가 높은 사업자에 대한 현장 검증을 통해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적발율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25%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실적</a:t>
            </a: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648275" y="4655076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업무에 특화된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Report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제공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06067" y="4496805"/>
            <a:ext cx="5139020" cy="76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293096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업무 지원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불법석유 유통방지 시스템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(3/3) </a:t>
            </a:r>
          </a:p>
        </p:txBody>
      </p:sp>
      <p:sp>
        <p:nvSpPr>
          <p:cNvPr id="14" name="직사각형 13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8025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6451075" cy="28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™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SAS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통한 모델 개발 및 스코어 모델 개발 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2007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2008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(7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요양기관 거래내역 및 청구명세서 항목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의료보험 </a:t>
            </a:r>
            <a:r>
              <a:rPr kumimoji="0" lang="ko-KR" altLang="en-US" sz="2000" dirty="0" err="1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과청구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 업체예측 시스템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(1/4)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 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3224336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일관성 없는 현지조사 대상선정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선정에 대한 인과관계 설명력 부재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기 개발된 모델의 성능 저하</a:t>
            </a:r>
            <a:endParaRPr lang="en-US" altLang="ko-KR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044639" y="2550914"/>
            <a:ext cx="1996663" cy="5073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데이터마이닝을</a:t>
            </a:r>
            <a:r>
              <a:rPr lang="ko-KR" altLang="en-US" sz="1200" dirty="0"/>
              <a:t> 활용한 부당기관 선별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689904" cy="289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예측력 향상 및 설명력 제고</a:t>
            </a:r>
            <a:endParaRPr lang="en-US" altLang="ko-KR" sz="1200" dirty="0">
              <a:solidFill>
                <a:srgbClr val="CB400F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pic>
        <p:nvPicPr>
          <p:cNvPr id="23" name="그림 22" descr="심평원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9752" y="4031704"/>
            <a:ext cx="199320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52576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절차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이씨마이너의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 수행 방법론인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절차에 따라 모델을 개발합니다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 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의료보험 </a:t>
            </a:r>
            <a:r>
              <a:rPr kumimoji="0" lang="ko-KR" altLang="en-US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과청구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업체예측 시스템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(2/4)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endParaRPr kumimoji="0" lang="en-US" altLang="ko-KR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61726" y="1592609"/>
            <a:ext cx="8855770" cy="4284663"/>
            <a:chOff x="561726" y="1592609"/>
            <a:chExt cx="8567738" cy="4284663"/>
          </a:xfrm>
        </p:grpSpPr>
        <p:sp>
          <p:nvSpPr>
            <p:cNvPr id="29" name="오각형 28"/>
            <p:cNvSpPr/>
            <p:nvPr/>
          </p:nvSpPr>
          <p:spPr bwMode="auto">
            <a:xfrm>
              <a:off x="561726" y="3034059"/>
              <a:ext cx="1584325" cy="647700"/>
            </a:xfrm>
            <a:prstGeom prst="homePlate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spcBef>
                  <a:spcPct val="50000"/>
                </a:spcBef>
                <a:tabLst>
                  <a:tab pos="95250" algn="l"/>
                </a:tabLst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현황분석</a:t>
              </a:r>
            </a:p>
          </p:txBody>
        </p:sp>
        <p:sp>
          <p:nvSpPr>
            <p:cNvPr id="30" name="갈매기형 수장 29"/>
            <p:cNvSpPr/>
            <p:nvPr/>
          </p:nvSpPr>
          <p:spPr bwMode="auto">
            <a:xfrm>
              <a:off x="1930151" y="3034059"/>
              <a:ext cx="1584325" cy="647700"/>
            </a:xfrm>
            <a:prstGeom prst="chevron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요건정의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1" name="갈매기형 수장 30"/>
            <p:cNvSpPr/>
            <p:nvPr/>
          </p:nvSpPr>
          <p:spPr bwMode="auto">
            <a:xfrm>
              <a:off x="3298576" y="3032472"/>
              <a:ext cx="1584325" cy="647700"/>
            </a:xfrm>
            <a:prstGeom prst="chevron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tabLst>
                  <a:tab pos="95250" algn="l"/>
                </a:tabLst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초기데이터 수집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2" name="갈매기형 수장 31"/>
            <p:cNvSpPr/>
            <p:nvPr/>
          </p:nvSpPr>
          <p:spPr bwMode="auto">
            <a:xfrm>
              <a:off x="4667001" y="3034059"/>
              <a:ext cx="1584325" cy="647700"/>
            </a:xfrm>
            <a:prstGeom prst="chevron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데이터 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추출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3" name="갈매기형 수장 32"/>
            <p:cNvSpPr/>
            <p:nvPr/>
          </p:nvSpPr>
          <p:spPr bwMode="auto">
            <a:xfrm>
              <a:off x="6035426" y="3034059"/>
              <a:ext cx="1584325" cy="647700"/>
            </a:xfrm>
            <a:prstGeom prst="chevron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모델링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>
              <a:off x="1423739" y="4400897"/>
              <a:ext cx="2160587" cy="773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업무환경 분석  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모델개발 영역선정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요구사항 분석</a:t>
              </a:r>
            </a:p>
          </p:txBody>
        </p:sp>
        <p:sp>
          <p:nvSpPr>
            <p:cNvPr id="40" name="TextBox 10"/>
            <p:cNvSpPr txBox="1">
              <a:spLocks noChangeArrowheads="1"/>
            </p:cNvSpPr>
            <p:nvPr/>
          </p:nvSpPr>
          <p:spPr bwMode="auto">
            <a:xfrm>
              <a:off x="2923926" y="1592609"/>
              <a:ext cx="2160588" cy="773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필요데이터 </a:t>
              </a:r>
              <a:r>
                <a:rPr lang="en-US" altLang="ko-KR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List-up</a:t>
              </a:r>
              <a:endParaRPr lang="ko-KR" altLang="en-US" sz="1300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데이터 평가방법 정의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모델 요건 정의</a:t>
              </a:r>
            </a:p>
          </p:txBody>
        </p:sp>
        <p:cxnSp>
          <p:nvCxnSpPr>
            <p:cNvPr id="41" name="직선 연결선 40"/>
            <p:cNvCxnSpPr>
              <a:stCxn id="29" idx="2"/>
            </p:cNvCxnSpPr>
            <p:nvPr/>
          </p:nvCxnSpPr>
          <p:spPr bwMode="auto">
            <a:xfrm>
              <a:off x="1191964" y="3681759"/>
              <a:ext cx="258762" cy="6286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30" idx="0"/>
            </p:cNvCxnSpPr>
            <p:nvPr/>
          </p:nvCxnSpPr>
          <p:spPr bwMode="auto">
            <a:xfrm flipV="1">
              <a:off x="2560389" y="2437159"/>
              <a:ext cx="392112" cy="5969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31"/>
            <p:cNvSpPr txBox="1">
              <a:spLocks noChangeArrowheads="1"/>
            </p:cNvSpPr>
            <p:nvPr/>
          </p:nvSpPr>
          <p:spPr bwMode="auto">
            <a:xfrm>
              <a:off x="4246314" y="4400897"/>
              <a:ext cx="2219325" cy="129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데이터 정의</a:t>
              </a:r>
            </a:p>
            <a:p>
              <a:pPr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정보입수 프로세스 이해 </a:t>
              </a:r>
            </a:p>
            <a:p>
              <a:pPr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가용 데이터 확인 </a:t>
              </a:r>
              <a:r>
                <a:rPr lang="en-US" altLang="ko-KR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: </a:t>
              </a: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가용 데이터의 </a:t>
              </a:r>
              <a:r>
                <a:rPr lang="en-US" altLang="ko-KR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IN/ OUT </a:t>
              </a: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통계적 검증과정 수행</a:t>
              </a:r>
            </a:p>
          </p:txBody>
        </p:sp>
        <p:cxnSp>
          <p:nvCxnSpPr>
            <p:cNvPr id="46" name="직선 연결선 45"/>
            <p:cNvCxnSpPr>
              <a:stCxn id="31" idx="2"/>
            </p:cNvCxnSpPr>
            <p:nvPr/>
          </p:nvCxnSpPr>
          <p:spPr bwMode="auto">
            <a:xfrm>
              <a:off x="3928814" y="3680172"/>
              <a:ext cx="306387" cy="6334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32" idx="0"/>
            </p:cNvCxnSpPr>
            <p:nvPr/>
          </p:nvCxnSpPr>
          <p:spPr bwMode="auto">
            <a:xfrm flipV="1">
              <a:off x="5297239" y="2437159"/>
              <a:ext cx="404812" cy="5969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7"/>
            <p:cNvSpPr txBox="1">
              <a:spLocks noChangeArrowheads="1"/>
            </p:cNvSpPr>
            <p:nvPr/>
          </p:nvSpPr>
          <p:spPr bwMode="auto">
            <a:xfrm>
              <a:off x="6970464" y="4385022"/>
              <a:ext cx="2159000" cy="149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82550" indent="-82550"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모집단 선정</a:t>
              </a:r>
            </a:p>
            <a:p>
              <a:pPr marL="82550" indent="-82550"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표본 추출</a:t>
              </a:r>
            </a:p>
            <a:p>
              <a:pPr marL="82550" indent="-82550"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유의변수 선정</a:t>
              </a:r>
            </a:p>
            <a:p>
              <a:pPr marL="82550" indent="-82550"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모델링기법 선정</a:t>
              </a:r>
            </a:p>
            <a:p>
              <a:pPr marL="82550" indent="-82550" latinLnBrk="0"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모델 생성</a:t>
              </a:r>
            </a:p>
          </p:txBody>
        </p:sp>
        <p:cxnSp>
          <p:nvCxnSpPr>
            <p:cNvPr id="49" name="직선 연결선 48"/>
            <p:cNvCxnSpPr>
              <a:stCxn id="33" idx="2"/>
            </p:cNvCxnSpPr>
            <p:nvPr/>
          </p:nvCxnSpPr>
          <p:spPr bwMode="auto">
            <a:xfrm>
              <a:off x="6665664" y="3681759"/>
              <a:ext cx="314325" cy="6286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 bwMode="auto">
            <a:xfrm>
              <a:off x="1450726" y="4313584"/>
              <a:ext cx="2063750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 bwMode="auto">
            <a:xfrm>
              <a:off x="2952501" y="2437159"/>
              <a:ext cx="1728788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 bwMode="auto">
            <a:xfrm>
              <a:off x="4246314" y="4310409"/>
              <a:ext cx="2063750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 bwMode="auto">
            <a:xfrm>
              <a:off x="6979989" y="4313584"/>
              <a:ext cx="2063750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 bwMode="auto">
            <a:xfrm>
              <a:off x="5709989" y="2437159"/>
              <a:ext cx="190976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갈매기형 수장 54"/>
            <p:cNvSpPr/>
            <p:nvPr/>
          </p:nvSpPr>
          <p:spPr bwMode="auto">
            <a:xfrm>
              <a:off x="7403851" y="3037234"/>
              <a:ext cx="1584325" cy="646113"/>
            </a:xfrm>
            <a:prstGeom prst="chevron">
              <a:avLst/>
            </a:prstGeom>
            <a:gradFill flip="none" rotWithShape="1">
              <a:gsLst>
                <a:gs pos="91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ko-KR" altLang="en-US" sz="1500" b="1" i="1" dirty="0">
                  <a:solidFill>
                    <a:prstClr val="black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모델평가 및 선정</a:t>
              </a:r>
              <a:endParaRPr lang="en-US" altLang="ko-KR" sz="1500" b="1" i="1" dirty="0">
                <a:solidFill>
                  <a:prstClr val="black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6" name="TextBox 34"/>
            <p:cNvSpPr txBox="1">
              <a:spLocks noChangeArrowheads="1"/>
            </p:cNvSpPr>
            <p:nvPr/>
          </p:nvSpPr>
          <p:spPr bwMode="auto">
            <a:xfrm>
              <a:off x="5675064" y="1852959"/>
              <a:ext cx="2447925" cy="512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데이터 마트구축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 typeface="Wingdings" pitchFamily="2" charset="2"/>
                <a:buChar char="§"/>
              </a:pPr>
              <a:r>
                <a:rPr lang="ko-KR" altLang="en-US" sz="130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데이터 품질체크 </a:t>
              </a:r>
            </a:p>
          </p:txBody>
        </p:sp>
      </p:grpSp>
      <p:sp>
        <p:nvSpPr>
          <p:cNvPr id="34" name="직사각형 33">
            <a:hlinkClick r:id="rId2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32189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의료보험 </a:t>
            </a:r>
            <a:r>
              <a:rPr kumimoji="0" lang="ko-KR" altLang="en-US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과청구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업체예측 시스템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(3/4)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</a:t>
            </a:r>
          </a:p>
        </p:txBody>
      </p:sp>
      <p:grpSp>
        <p:nvGrpSpPr>
          <p:cNvPr id="457" name="그룹 456"/>
          <p:cNvGrpSpPr/>
          <p:nvPr/>
        </p:nvGrpSpPr>
        <p:grpSpPr>
          <a:xfrm>
            <a:off x="453232" y="1196752"/>
            <a:ext cx="8999537" cy="2087563"/>
            <a:chOff x="453232" y="2385218"/>
            <a:chExt cx="8999537" cy="2087563"/>
          </a:xfrm>
        </p:grpSpPr>
        <p:sp>
          <p:nvSpPr>
            <p:cNvPr id="417" name="AutoShape 375" descr="어두운 하향 대각선"/>
            <p:cNvSpPr>
              <a:spLocks noChangeArrowheads="1"/>
            </p:cNvSpPr>
            <p:nvPr/>
          </p:nvSpPr>
          <p:spPr bwMode="auto">
            <a:xfrm>
              <a:off x="453232" y="2385218"/>
              <a:ext cx="8999537" cy="2087563"/>
            </a:xfrm>
            <a:prstGeom prst="hexagon">
              <a:avLst>
                <a:gd name="adj" fmla="val 9823"/>
                <a:gd name="vf" fmla="val 115470"/>
              </a:avLst>
            </a:prstGeom>
            <a:pattFill prst="dkDnDiag">
              <a:fgClr>
                <a:srgbClr val="B5CEE7"/>
              </a:fgClr>
              <a:bgClr>
                <a:srgbClr val="FFFFFF"/>
              </a:bgClr>
            </a:pattFill>
            <a:ln w="9525" algn="ctr">
              <a:solidFill>
                <a:srgbClr val="85AED7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2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8" name="Rectangle 406"/>
            <p:cNvSpPr>
              <a:spLocks noChangeArrowheads="1"/>
            </p:cNvSpPr>
            <p:nvPr/>
          </p:nvSpPr>
          <p:spPr bwMode="auto">
            <a:xfrm>
              <a:off x="7954494" y="3267004"/>
              <a:ext cx="1186752" cy="3460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94B8DC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19" name="Rectangle 408"/>
            <p:cNvSpPr>
              <a:spLocks noChangeArrowheads="1"/>
            </p:cNvSpPr>
            <p:nvPr/>
          </p:nvSpPr>
          <p:spPr bwMode="auto">
            <a:xfrm>
              <a:off x="7952846" y="2835204"/>
              <a:ext cx="1188400" cy="3492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94B8DC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20" name="Text Box 422"/>
            <p:cNvSpPr txBox="1">
              <a:spLocks noChangeArrowheads="1"/>
            </p:cNvSpPr>
            <p:nvPr/>
          </p:nvSpPr>
          <p:spPr bwMode="auto">
            <a:xfrm>
              <a:off x="7942064" y="3211442"/>
              <a:ext cx="1206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중요항목 변화</a:t>
              </a:r>
              <a:endPara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  <a:p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모니터링</a:t>
              </a:r>
            </a:p>
          </p:txBody>
        </p:sp>
        <p:sp>
          <p:nvSpPr>
            <p:cNvPr id="421" name="Text Box 423"/>
            <p:cNvSpPr txBox="1">
              <a:spLocks noChangeArrowheads="1"/>
            </p:cNvSpPr>
            <p:nvPr/>
          </p:nvSpPr>
          <p:spPr bwMode="auto">
            <a:xfrm>
              <a:off x="7942064" y="2873304"/>
              <a:ext cx="898306" cy="2762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모형평가</a:t>
              </a:r>
            </a:p>
          </p:txBody>
        </p:sp>
        <p:grpSp>
          <p:nvGrpSpPr>
            <p:cNvPr id="422" name="Group 37"/>
            <p:cNvGrpSpPr>
              <a:grpSpLocks/>
            </p:cNvGrpSpPr>
            <p:nvPr/>
          </p:nvGrpSpPr>
          <p:grpSpPr bwMode="auto">
            <a:xfrm>
              <a:off x="704389" y="2592317"/>
              <a:ext cx="1914112" cy="269875"/>
              <a:chOff x="3625" y="1575"/>
              <a:chExt cx="519" cy="170"/>
            </a:xfrm>
          </p:grpSpPr>
          <p:sp>
            <p:nvSpPr>
              <p:cNvPr id="455" name="AutoShape 38"/>
              <p:cNvSpPr>
                <a:spLocks noChangeArrowheads="1"/>
              </p:cNvSpPr>
              <p:nvPr/>
            </p:nvSpPr>
            <p:spPr bwMode="auto">
              <a:xfrm>
                <a:off x="3625" y="1575"/>
                <a:ext cx="512" cy="170"/>
              </a:xfrm>
              <a:prstGeom prst="roundRect">
                <a:avLst>
                  <a:gd name="adj" fmla="val 16667"/>
                </a:avLst>
              </a:prstGeom>
              <a:solidFill>
                <a:srgbClr val="5990C7"/>
              </a:solidFill>
              <a:ln w="9525" algn="ctr">
                <a:solidFill>
                  <a:srgbClr val="4D89C5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defTabSz="762000" latinLnBrk="0"/>
                <a:endParaRPr lang="ko-KR" altLang="en-US" sz="1200" b="1">
                  <a:solidFill>
                    <a:srgbClr val="FFFFFF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56" name="AutoShape 39"/>
              <p:cNvSpPr>
                <a:spLocks noChangeArrowheads="1"/>
              </p:cNvSpPr>
              <p:nvPr/>
            </p:nvSpPr>
            <p:spPr bwMode="auto">
              <a:xfrm>
                <a:off x="3625" y="1602"/>
                <a:ext cx="519" cy="124"/>
              </a:xfrm>
              <a:prstGeom prst="roundRect">
                <a:avLst>
                  <a:gd name="adj" fmla="val 12120"/>
                </a:avLst>
              </a:prstGeom>
              <a:noFill/>
              <a:ln w="12700" algn="ctr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sz="1200" b="1" dirty="0">
                    <a:solidFill>
                      <a:srgbClr val="FFFFFF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요양기관의 입력변수</a:t>
                </a:r>
                <a:endParaRPr kumimoji="0" lang="en-US" altLang="ko-KR" sz="1200" b="1" dirty="0">
                  <a:solidFill>
                    <a:srgbClr val="FFFFFF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</p:grpSp>
        <p:sp>
          <p:nvSpPr>
            <p:cNvPr id="423" name="Text Box 40"/>
            <p:cNvSpPr txBox="1">
              <a:spLocks noChangeArrowheads="1"/>
            </p:cNvSpPr>
            <p:nvPr/>
          </p:nvSpPr>
          <p:spPr bwMode="auto">
            <a:xfrm>
              <a:off x="669256" y="2897116"/>
              <a:ext cx="1923428" cy="36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94B8DC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latinLnBrk="0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월별동일 수진자 발생비율</a:t>
              </a:r>
            </a:p>
          </p:txBody>
        </p:sp>
        <p:sp>
          <p:nvSpPr>
            <p:cNvPr id="424" name="Text Box 41"/>
            <p:cNvSpPr txBox="1">
              <a:spLocks noChangeArrowheads="1"/>
            </p:cNvSpPr>
            <p:nvPr/>
          </p:nvSpPr>
          <p:spPr bwMode="auto">
            <a:xfrm>
              <a:off x="674202" y="3319618"/>
              <a:ext cx="1414695" cy="36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94B8DC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latinLnBrk="0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수진자당 내원일수</a:t>
              </a:r>
            </a:p>
          </p:txBody>
        </p:sp>
        <p:sp>
          <p:nvSpPr>
            <p:cNvPr id="425" name="Text Box 42"/>
            <p:cNvSpPr txBox="1">
              <a:spLocks noChangeArrowheads="1"/>
            </p:cNvSpPr>
            <p:nvPr/>
          </p:nvSpPr>
          <p:spPr bwMode="auto">
            <a:xfrm>
              <a:off x="677498" y="3742120"/>
              <a:ext cx="1529682" cy="360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94B8DC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latinLnBrk="0"/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조정비율 </a:t>
              </a:r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etc.</a:t>
              </a:r>
              <a:endPara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grpSp>
          <p:nvGrpSpPr>
            <p:cNvPr id="426" name="Group 78"/>
            <p:cNvGrpSpPr>
              <a:grpSpLocks/>
            </p:cNvGrpSpPr>
            <p:nvPr/>
          </p:nvGrpSpPr>
          <p:grpSpPr bwMode="auto">
            <a:xfrm>
              <a:off x="5185406" y="2530404"/>
              <a:ext cx="763148" cy="269875"/>
              <a:chOff x="3619" y="1575"/>
              <a:chExt cx="518" cy="170"/>
            </a:xfrm>
          </p:grpSpPr>
          <p:sp>
            <p:nvSpPr>
              <p:cNvPr id="453" name="AutoShape 79"/>
              <p:cNvSpPr>
                <a:spLocks noChangeArrowheads="1"/>
              </p:cNvSpPr>
              <p:nvPr/>
            </p:nvSpPr>
            <p:spPr bwMode="auto">
              <a:xfrm>
                <a:off x="3625" y="1575"/>
                <a:ext cx="512" cy="170"/>
              </a:xfrm>
              <a:prstGeom prst="roundRect">
                <a:avLst>
                  <a:gd name="adj" fmla="val 16667"/>
                </a:avLst>
              </a:prstGeom>
              <a:solidFill>
                <a:srgbClr val="5990C7"/>
              </a:solidFill>
              <a:ln w="9525" algn="ctr">
                <a:solidFill>
                  <a:srgbClr val="4D89C5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defTabSz="762000" latinLnBrk="0"/>
                <a:endParaRPr lang="ko-KR" altLang="en-US" sz="1200" b="1">
                  <a:solidFill>
                    <a:srgbClr val="FFFFFF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54" name="AutoShape 80"/>
              <p:cNvSpPr>
                <a:spLocks noChangeArrowheads="1"/>
              </p:cNvSpPr>
              <p:nvPr/>
            </p:nvSpPr>
            <p:spPr bwMode="auto">
              <a:xfrm>
                <a:off x="3619" y="1588"/>
                <a:ext cx="512" cy="124"/>
              </a:xfrm>
              <a:prstGeom prst="roundRect">
                <a:avLst>
                  <a:gd name="adj" fmla="val 12120"/>
                </a:avLst>
              </a:prstGeom>
              <a:noFill/>
              <a:ln w="12700" algn="ctr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sz="1200" b="1">
                    <a:solidFill>
                      <a:srgbClr val="FFFFFF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결과활용</a:t>
                </a:r>
              </a:p>
            </p:txBody>
          </p:sp>
        </p:grpSp>
        <p:grpSp>
          <p:nvGrpSpPr>
            <p:cNvPr id="427" name="Group 134"/>
            <p:cNvGrpSpPr>
              <a:grpSpLocks/>
            </p:cNvGrpSpPr>
            <p:nvPr/>
          </p:nvGrpSpPr>
          <p:grpSpPr bwMode="auto">
            <a:xfrm>
              <a:off x="5093103" y="2860604"/>
              <a:ext cx="1752108" cy="1522413"/>
              <a:chOff x="4667" y="2351"/>
              <a:chExt cx="1063" cy="959"/>
            </a:xfrm>
          </p:grpSpPr>
          <p:sp>
            <p:nvSpPr>
              <p:cNvPr id="448" name="Rectangle 112"/>
              <p:cNvSpPr>
                <a:spLocks noChangeArrowheads="1"/>
              </p:cNvSpPr>
              <p:nvPr/>
            </p:nvSpPr>
            <p:spPr bwMode="auto">
              <a:xfrm>
                <a:off x="4667" y="2351"/>
                <a:ext cx="1063" cy="959"/>
              </a:xfrm>
              <a:prstGeom prst="rect">
                <a:avLst/>
              </a:prstGeom>
              <a:solidFill>
                <a:srgbClr val="DDDDDD"/>
              </a:solidFill>
              <a:ln w="3175" algn="ctr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화면 결과를 통해 현지 </a:t>
                </a:r>
                <a:endParaRPr lang="en-US" altLang="ko-KR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  <a:p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조사 대상기관 선정함</a:t>
                </a:r>
              </a:p>
              <a:p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 </a:t>
                </a:r>
                <a:endParaRPr lang="ko-KR" altLang="en-US" sz="12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  <p:grpSp>
            <p:nvGrpSpPr>
              <p:cNvPr id="449" name="Group 133"/>
              <p:cNvGrpSpPr>
                <a:grpSpLocks/>
              </p:cNvGrpSpPr>
              <p:nvPr/>
            </p:nvGrpSpPr>
            <p:grpSpPr bwMode="auto">
              <a:xfrm>
                <a:off x="4710" y="2613"/>
                <a:ext cx="974" cy="651"/>
                <a:chOff x="4724" y="2613"/>
                <a:chExt cx="974" cy="651"/>
              </a:xfrm>
            </p:grpSpPr>
            <p:sp>
              <p:nvSpPr>
                <p:cNvPr id="451" name="Rectangle 113"/>
                <p:cNvSpPr>
                  <a:spLocks noChangeArrowheads="1"/>
                </p:cNvSpPr>
                <p:nvPr/>
              </p:nvSpPr>
              <p:spPr bwMode="auto">
                <a:xfrm>
                  <a:off x="4724" y="2638"/>
                  <a:ext cx="974" cy="626"/>
                </a:xfrm>
                <a:prstGeom prst="rect">
                  <a:avLst/>
                </a:prstGeom>
                <a:solidFill>
                  <a:schemeClr val="bg1"/>
                </a:solidFill>
                <a:ln w="3175" algn="ctr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eaLnBrk="0" fontAlgn="ctr" latinLnBrk="0" hangingPunct="0">
                    <a:lnSpc>
                      <a:spcPct val="110000"/>
                    </a:lnSpc>
                  </a:pPr>
                  <a:endParaRPr lang="ko-KR" altLang="en-US" sz="1200" b="1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endParaRPr>
                </a:p>
              </p:txBody>
            </p:sp>
            <p:pic>
              <p:nvPicPr>
                <p:cNvPr id="452" name="Picture 114" descr="온라인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893" y="2613"/>
                  <a:ext cx="561" cy="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50" name="Text Box 115"/>
              <p:cNvSpPr txBox="1">
                <a:spLocks noChangeArrowheads="1"/>
              </p:cNvSpPr>
              <p:nvPr/>
            </p:nvSpPr>
            <p:spPr bwMode="auto">
              <a:xfrm>
                <a:off x="4712" y="2875"/>
                <a:ext cx="1018" cy="40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r>
                  <a:rPr lang="ko-KR" altLang="en-US" sz="1200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스코어링 결과를 토대로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Action Plan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을 계획함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.</a:t>
                </a:r>
                <a:endParaRPr lang="ko-KR" altLang="en-US" sz="120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</p:grpSp>
        <p:sp>
          <p:nvSpPr>
            <p:cNvPr id="428" name="AutoShape 359"/>
            <p:cNvSpPr>
              <a:spLocks noChangeArrowheads="1"/>
            </p:cNvSpPr>
            <p:nvPr/>
          </p:nvSpPr>
          <p:spPr bwMode="auto">
            <a:xfrm>
              <a:off x="3045955" y="3006878"/>
              <a:ext cx="1470254" cy="879475"/>
            </a:xfrm>
            <a:prstGeom prst="roundRect">
              <a:avLst>
                <a:gd name="adj" fmla="val 16667"/>
              </a:avLst>
            </a:prstGeom>
            <a:solidFill>
              <a:srgbClr val="DFEAF5"/>
            </a:solidFill>
            <a:ln w="9525" algn="ctr">
              <a:solidFill>
                <a:srgbClr val="85AED7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2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grpSp>
          <p:nvGrpSpPr>
            <p:cNvPr id="429" name="Group 71"/>
            <p:cNvGrpSpPr>
              <a:grpSpLocks/>
            </p:cNvGrpSpPr>
            <p:nvPr/>
          </p:nvGrpSpPr>
          <p:grpSpPr bwMode="auto">
            <a:xfrm>
              <a:off x="3105293" y="2736781"/>
              <a:ext cx="1338393" cy="269875"/>
              <a:chOff x="3616" y="1348"/>
              <a:chExt cx="521" cy="170"/>
            </a:xfrm>
          </p:grpSpPr>
          <p:sp>
            <p:nvSpPr>
              <p:cNvPr id="446" name="AutoShape 72"/>
              <p:cNvSpPr>
                <a:spLocks noChangeArrowheads="1"/>
              </p:cNvSpPr>
              <p:nvPr/>
            </p:nvSpPr>
            <p:spPr bwMode="auto">
              <a:xfrm>
                <a:off x="3625" y="1348"/>
                <a:ext cx="512" cy="170"/>
              </a:xfrm>
              <a:prstGeom prst="roundRect">
                <a:avLst>
                  <a:gd name="adj" fmla="val 16667"/>
                </a:avLst>
              </a:prstGeom>
              <a:solidFill>
                <a:srgbClr val="5990C7"/>
              </a:solidFill>
              <a:ln w="9525" algn="ctr">
                <a:solidFill>
                  <a:srgbClr val="4D89C5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defTabSz="762000" latinLnBrk="0"/>
                <a:endParaRPr lang="ko-KR" altLang="en-US" sz="1200" b="1">
                  <a:solidFill>
                    <a:srgbClr val="FFFFFF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endParaRPr>
              </a:p>
            </p:txBody>
          </p:sp>
          <p:sp>
            <p:nvSpPr>
              <p:cNvPr id="447" name="AutoShape 73"/>
              <p:cNvSpPr>
                <a:spLocks noChangeArrowheads="1"/>
              </p:cNvSpPr>
              <p:nvPr/>
            </p:nvSpPr>
            <p:spPr bwMode="auto">
              <a:xfrm>
                <a:off x="3616" y="1361"/>
                <a:ext cx="517" cy="124"/>
              </a:xfrm>
              <a:prstGeom prst="roundRect">
                <a:avLst>
                  <a:gd name="adj" fmla="val 12120"/>
                </a:avLst>
              </a:prstGeom>
              <a:noFill/>
              <a:ln w="12700" algn="ctr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sz="1200" b="1" dirty="0">
                    <a:solidFill>
                      <a:srgbClr val="FFFFFF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 </a:t>
                </a:r>
                <a:r>
                  <a:rPr kumimoji="0" lang="en-US" altLang="ko-KR" sz="1200" b="1" dirty="0">
                    <a:solidFill>
                      <a:srgbClr val="FFFFFF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Score Card</a:t>
                </a:r>
              </a:p>
            </p:txBody>
          </p:sp>
        </p:grpSp>
        <p:sp>
          <p:nvSpPr>
            <p:cNvPr id="430" name="AutoShape 36"/>
            <p:cNvSpPr>
              <a:spLocks noChangeArrowheads="1"/>
            </p:cNvSpPr>
            <p:nvPr/>
          </p:nvSpPr>
          <p:spPr bwMode="auto">
            <a:xfrm>
              <a:off x="4600271" y="3261712"/>
              <a:ext cx="456569" cy="418981"/>
            </a:xfrm>
            <a:prstGeom prst="rightArrow">
              <a:avLst>
                <a:gd name="adj1" fmla="val 65602"/>
                <a:gd name="adj2" fmla="val 37225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0" scaled="1"/>
            </a:gra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2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grpSp>
          <p:nvGrpSpPr>
            <p:cNvPr id="431" name="Group 427"/>
            <p:cNvGrpSpPr>
              <a:grpSpLocks/>
            </p:cNvGrpSpPr>
            <p:nvPr/>
          </p:nvGrpSpPr>
          <p:grpSpPr bwMode="auto">
            <a:xfrm>
              <a:off x="7431238" y="3025704"/>
              <a:ext cx="504288" cy="430213"/>
              <a:chOff x="2823" y="3039"/>
              <a:chExt cx="306" cy="271"/>
            </a:xfrm>
          </p:grpSpPr>
          <p:cxnSp>
            <p:nvCxnSpPr>
              <p:cNvPr id="444" name="AutoShape 41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3128" y="3039"/>
                <a:ext cx="1" cy="271"/>
              </a:xfrm>
              <a:prstGeom prst="bentConnector3">
                <a:avLst>
                  <a:gd name="adj1" fmla="val -4800000"/>
                </a:avLst>
              </a:prstGeom>
              <a:noFill/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</p:cxnSp>
          <p:sp>
            <p:nvSpPr>
              <p:cNvPr id="445" name="Line 411"/>
              <p:cNvSpPr>
                <a:spLocks noChangeShapeType="1"/>
              </p:cNvSpPr>
              <p:nvPr/>
            </p:nvSpPr>
            <p:spPr bwMode="auto">
              <a:xfrm rot="5400000" flipH="1" flipV="1">
                <a:off x="2951" y="3046"/>
                <a:ext cx="1" cy="25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2" name="Group 426"/>
            <p:cNvGrpSpPr>
              <a:grpSpLocks/>
            </p:cNvGrpSpPr>
            <p:nvPr/>
          </p:nvGrpSpPr>
          <p:grpSpPr bwMode="auto">
            <a:xfrm>
              <a:off x="7429361" y="3235254"/>
              <a:ext cx="379086" cy="622300"/>
              <a:chOff x="3018" y="3201"/>
              <a:chExt cx="46" cy="242"/>
            </a:xfrm>
          </p:grpSpPr>
          <p:sp>
            <p:nvSpPr>
              <p:cNvPr id="442" name="Line 411"/>
              <p:cNvSpPr>
                <a:spLocks noChangeShapeType="1"/>
              </p:cNvSpPr>
              <p:nvPr/>
            </p:nvSpPr>
            <p:spPr bwMode="auto">
              <a:xfrm flipH="1" flipV="1">
                <a:off x="3019" y="3201"/>
                <a:ext cx="1" cy="242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443" name="Line 412"/>
              <p:cNvSpPr>
                <a:spLocks noChangeShapeType="1"/>
              </p:cNvSpPr>
              <p:nvPr/>
            </p:nvSpPr>
            <p:spPr bwMode="auto">
              <a:xfrm flipV="1">
                <a:off x="3018" y="3201"/>
                <a:ext cx="46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433" name="Picture 5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1444" y="3083078"/>
              <a:ext cx="1270814" cy="7445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grpSp>
          <p:nvGrpSpPr>
            <p:cNvPr id="434" name="그룹 433"/>
            <p:cNvGrpSpPr>
              <a:grpSpLocks/>
            </p:cNvGrpSpPr>
            <p:nvPr/>
          </p:nvGrpSpPr>
          <p:grpSpPr bwMode="auto">
            <a:xfrm>
              <a:off x="6799336" y="3580333"/>
              <a:ext cx="1232903" cy="715376"/>
              <a:chOff x="8196774" y="3564527"/>
              <a:chExt cx="1187452" cy="715360"/>
            </a:xfrm>
          </p:grpSpPr>
          <p:sp>
            <p:nvSpPr>
              <p:cNvPr id="439" name="Oval 394"/>
              <p:cNvSpPr>
                <a:spLocks noChangeArrowheads="1"/>
              </p:cNvSpPr>
              <p:nvPr/>
            </p:nvSpPr>
            <p:spPr bwMode="auto">
              <a:xfrm>
                <a:off x="8326676" y="3608389"/>
                <a:ext cx="935039" cy="671498"/>
              </a:xfrm>
              <a:prstGeom prst="ellipse">
                <a:avLst/>
              </a:prstGeom>
              <a:gradFill rotWithShape="0">
                <a:gsLst>
                  <a:gs pos="0">
                    <a:srgbClr val="C0C0C0"/>
                  </a:gs>
                  <a:gs pos="50000">
                    <a:srgbClr val="FFFFFF"/>
                  </a:gs>
                  <a:gs pos="100000">
                    <a:srgbClr val="C0C0C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>
                <a:outerShdw dist="40161" dir="4293903" algn="ctr" rotWithShape="0">
                  <a:srgbClr val="7AA7D4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sz="1200" b="1">
                  <a:solidFill>
                    <a:srgbClr val="000000"/>
                  </a:solidFill>
                  <a:latin typeface="+mn-ea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sp>
            <p:nvSpPr>
              <p:cNvPr id="440" name="Oval 395"/>
              <p:cNvSpPr>
                <a:spLocks noChangeArrowheads="1"/>
              </p:cNvSpPr>
              <p:nvPr/>
            </p:nvSpPr>
            <p:spPr bwMode="auto">
              <a:xfrm>
                <a:off x="8321906" y="3564527"/>
                <a:ext cx="939809" cy="674671"/>
              </a:xfrm>
              <a:prstGeom prst="ellipse">
                <a:avLst/>
              </a:prstGeom>
              <a:gradFill rotWithShape="0">
                <a:gsLst>
                  <a:gs pos="0">
                    <a:srgbClr val="7BA7D3"/>
                  </a:gs>
                  <a:gs pos="100000">
                    <a:srgbClr val="D7E4F2"/>
                  </a:gs>
                </a:gsLst>
                <a:lin ang="5400000" scaled="1"/>
              </a:gradFill>
              <a:ln w="9525">
                <a:solidFill>
                  <a:srgbClr val="488CCA"/>
                </a:solidFill>
                <a:round/>
                <a:headEnd/>
                <a:tailEnd/>
              </a:ln>
              <a:effectLst>
                <a:outerShdw dist="40161" dir="4293903" algn="ctr" rotWithShape="0">
                  <a:srgbClr val="7AA7D4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sz="1200" b="1">
                  <a:solidFill>
                    <a:srgbClr val="000000"/>
                  </a:solidFill>
                  <a:latin typeface="+mn-ea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sp>
            <p:nvSpPr>
              <p:cNvPr id="441" name="Text Box 419"/>
              <p:cNvSpPr txBox="1">
                <a:spLocks noChangeArrowheads="1"/>
              </p:cNvSpPr>
              <p:nvPr/>
            </p:nvSpPr>
            <p:spPr bwMode="auto">
              <a:xfrm>
                <a:off x="8196774" y="3592881"/>
                <a:ext cx="1187452" cy="646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실시간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/</a:t>
                </a:r>
              </a:p>
              <a:p>
                <a:pPr algn="ctr" latinLnBrk="0"/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주기적</a:t>
                </a:r>
              </a:p>
              <a:p>
                <a:pPr algn="ctr" latinLnBrk="0"/>
                <a:r>
                  <a:rPr lang="ko-KR" altLang="en-US" sz="1200" b="1" dirty="0">
                    <a:solidFill>
                      <a:srgbClr val="000000"/>
                    </a:solidFill>
                    <a:latin typeface="+mn-ea"/>
                    <a:ea typeface="+mn-ea"/>
                    <a:cs typeface="Arial" pitchFamily="34" charset="0"/>
                    <a:sym typeface="Wingdings" pitchFamily="2" charset="2"/>
                  </a:rPr>
                  <a:t>모니터링</a:t>
                </a:r>
              </a:p>
            </p:txBody>
          </p:sp>
        </p:grpSp>
        <p:sp>
          <p:nvSpPr>
            <p:cNvPr id="435" name="타원 434"/>
            <p:cNvSpPr/>
            <p:nvPr/>
          </p:nvSpPr>
          <p:spPr bwMode="auto">
            <a:xfrm>
              <a:off x="2976728" y="2660803"/>
              <a:ext cx="263723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1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6" name="타원 435"/>
            <p:cNvSpPr/>
            <p:nvPr/>
          </p:nvSpPr>
          <p:spPr bwMode="auto">
            <a:xfrm>
              <a:off x="4989262" y="2466904"/>
              <a:ext cx="263723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2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7" name="타원 436"/>
            <p:cNvSpPr/>
            <p:nvPr/>
          </p:nvSpPr>
          <p:spPr bwMode="auto">
            <a:xfrm>
              <a:off x="6851804" y="3597204"/>
              <a:ext cx="263723" cy="254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tabLst>
                  <a:tab pos="95250" algn="l"/>
                </a:tabLst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3</a:t>
              </a:r>
              <a:endParaRPr lang="ko-KR" altLang="en-US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38" name="AutoShape 36"/>
            <p:cNvSpPr>
              <a:spLocks noChangeArrowheads="1"/>
            </p:cNvSpPr>
            <p:nvPr/>
          </p:nvSpPr>
          <p:spPr bwMode="auto">
            <a:xfrm>
              <a:off x="2541464" y="3261712"/>
              <a:ext cx="456569" cy="418981"/>
            </a:xfrm>
            <a:prstGeom prst="rightArrow">
              <a:avLst>
                <a:gd name="adj1" fmla="val 65602"/>
                <a:gd name="adj2" fmla="val 37225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0" scaled="1"/>
            </a:gra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sz="12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</p:grpSp>
      <p:pic>
        <p:nvPicPr>
          <p:cNvPr id="458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87" y="3582218"/>
            <a:ext cx="7740345" cy="2367062"/>
          </a:xfrm>
          <a:prstGeom prst="rect">
            <a:avLst/>
          </a:prstGeom>
        </p:spPr>
      </p:pic>
      <p:sp>
        <p:nvSpPr>
          <p:cNvPr id="459" name="타원 458"/>
          <p:cNvSpPr/>
          <p:nvPr/>
        </p:nvSpPr>
        <p:spPr bwMode="auto">
          <a:xfrm>
            <a:off x="1051056" y="3492500"/>
            <a:ext cx="234950" cy="2555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indent="-180975"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en-US" altLang="ko-KR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rPr>
              <a:t>1</a:t>
            </a:r>
            <a:endParaRPr lang="ko-KR" altLang="en-US" sz="1600" dirty="0">
              <a:solidFill>
                <a:prstClr val="white"/>
              </a:solidFill>
              <a:latin typeface="+mn-ea"/>
              <a:ea typeface="+mn-ea"/>
              <a:cs typeface="Arial" pitchFamily="34" charset="0"/>
              <a:sym typeface="Wingdings" pitchFamily="2" charset="2"/>
            </a:endParaRPr>
          </a:p>
        </p:txBody>
      </p:sp>
      <p:sp>
        <p:nvSpPr>
          <p:cNvPr id="460" name="타원 459"/>
          <p:cNvSpPr/>
          <p:nvPr/>
        </p:nvSpPr>
        <p:spPr bwMode="auto">
          <a:xfrm>
            <a:off x="4172081" y="3492500"/>
            <a:ext cx="234950" cy="2555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indent="-180975"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en-US" altLang="ko-KR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rPr>
              <a:t>2</a:t>
            </a:r>
            <a:endParaRPr lang="ko-KR" altLang="en-US" sz="1600" dirty="0">
              <a:solidFill>
                <a:prstClr val="white"/>
              </a:solidFill>
              <a:latin typeface="+mn-ea"/>
              <a:ea typeface="+mn-ea"/>
              <a:cs typeface="Arial" pitchFamily="34" charset="0"/>
              <a:sym typeface="Wingdings" pitchFamily="2" charset="2"/>
            </a:endParaRPr>
          </a:p>
        </p:txBody>
      </p:sp>
      <p:sp>
        <p:nvSpPr>
          <p:cNvPr id="461" name="타원 460"/>
          <p:cNvSpPr/>
          <p:nvPr/>
        </p:nvSpPr>
        <p:spPr bwMode="auto">
          <a:xfrm>
            <a:off x="6667631" y="3492500"/>
            <a:ext cx="234950" cy="2555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indent="-180975"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en-US" altLang="ko-KR" sz="16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rPr>
              <a:t>3</a:t>
            </a:r>
            <a:endParaRPr lang="ko-KR" altLang="en-US" sz="1600" dirty="0">
              <a:solidFill>
                <a:prstClr val="white"/>
              </a:solidFill>
              <a:latin typeface="+mn-ea"/>
              <a:ea typeface="+mn-ea"/>
              <a:cs typeface="Arial" pitchFamily="34" charset="0"/>
              <a:sym typeface="Wingdings" pitchFamily="2" charset="2"/>
            </a:endParaRPr>
          </a:p>
        </p:txBody>
      </p:sp>
      <p:sp>
        <p:nvSpPr>
          <p:cNvPr id="50" name="직사각형 49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28217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06066" y="1599031"/>
            <a:ext cx="5139021" cy="103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41040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부당 적중률 향상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2171" y="1800541"/>
            <a:ext cx="4441779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모델을 분리 개발하여 부당 적중률을 향상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최적변수의 선정과 최적의 모델 산정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06067" y="3185582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996952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설명력 있는 </a:t>
            </a:r>
            <a:r>
              <a:rPr lang="ko-KR" altLang="en-US" kern="0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평점표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모델 개발</a:t>
            </a: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642171" y="3387092"/>
            <a:ext cx="5102916" cy="5123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해석하기 쉬운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평점표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모델개발</a:t>
            </a: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648275" y="4980711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부당 기관과 개연성 감시가 용이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활용도를 고려한 화면구성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높은 적중률과 인과관계 해석이 용이하여 활용도 향상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06067" y="4822440"/>
            <a:ext cx="5139020" cy="105483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618731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활용가능성 극대화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의료보험 </a:t>
            </a:r>
            <a:r>
              <a:rPr kumimoji="0" lang="ko-KR" altLang="en-US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과청구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업체예측 시스템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(4/4)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</a:t>
            </a:r>
          </a:p>
        </p:txBody>
      </p:sp>
      <p:sp>
        <p:nvSpPr>
          <p:cNvPr id="14" name="직사각형 13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77243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6451075" cy="72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수입물품신고서 검사대상 위험평가 모델 개발 및 적용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UNI-PASS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핵심인 위험관리시스템을 모듈화하여 과학적 검사 시스템 요구가 높은 수출국가 적용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과테말라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에콰도르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 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2008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2008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(4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수입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C/S (Cargo Selectivity)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대상데이터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위험관리정보시스템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3224336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급증하는 수입물품 대비 검사인력 부족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검사지연으로 물류비용 증가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조사대상 선정의 객관성 투명성 요구</a:t>
            </a:r>
            <a:endParaRPr lang="en-US" altLang="ko-KR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044639" y="2550914"/>
            <a:ext cx="1996663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데이터마이닝</a:t>
            </a:r>
            <a:r>
              <a:rPr lang="ko-KR" altLang="en-US" sz="1200" dirty="0"/>
              <a:t> 기법을 활용한 통관 업무 지원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689904" cy="7253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우범도가 높은 신고에 대한 집중관리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관세 업무의 효율화</a:t>
            </a:r>
            <a:endParaRPr lang="en-US" altLang="ko-KR" sz="1200" dirty="0">
              <a:solidFill>
                <a:srgbClr val="CB400F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0779" y="4906987"/>
            <a:ext cx="1601788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5254" y="5283224"/>
            <a:ext cx="22542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>
            <a:hlinkClick r:id="rId7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86501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위험관리정보시스템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(2/3)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737394" y="1268760"/>
            <a:ext cx="8462962" cy="4989513"/>
            <a:chOff x="737394" y="934244"/>
            <a:chExt cx="8462962" cy="4989513"/>
          </a:xfrm>
        </p:grpSpPr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953294" y="3421857"/>
              <a:ext cx="3175000" cy="2501900"/>
            </a:xfrm>
            <a:prstGeom prst="rect">
              <a:avLst/>
            </a:prstGeom>
            <a:noFill/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07950" indent="-107950">
                <a:buFont typeface="Wingdings" pitchFamily="2" charset="2"/>
                <a:buChar char="§"/>
              </a:pPr>
              <a:endParaRPr lang="ko-KR" altLang="en-US" sz="1200" b="1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0606" y="4101307"/>
              <a:ext cx="2990850" cy="165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아래쪽 화살표 25"/>
            <p:cNvSpPr/>
            <p:nvPr/>
          </p:nvSpPr>
          <p:spPr bwMode="auto">
            <a:xfrm>
              <a:off x="875506" y="2611318"/>
              <a:ext cx="600075" cy="547926"/>
            </a:xfrm>
            <a:prstGeom prst="downArrow">
              <a:avLst>
                <a:gd name="adj1" fmla="val 45847"/>
                <a:gd name="adj2" fmla="val 7192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27" name="U자형 화살표 26"/>
            <p:cNvSpPr/>
            <p:nvPr/>
          </p:nvSpPr>
          <p:spPr bwMode="auto">
            <a:xfrm rot="5400000">
              <a:off x="4355306" y="2488407"/>
              <a:ext cx="876300" cy="1054100"/>
            </a:xfrm>
            <a:prstGeom prst="uturnArrow">
              <a:avLst>
                <a:gd name="adj1" fmla="val 15448"/>
                <a:gd name="adj2" fmla="val 18965"/>
                <a:gd name="adj3" fmla="val 38243"/>
                <a:gd name="adj4" fmla="val 43750"/>
                <a:gd name="adj5" fmla="val 85544"/>
              </a:avLst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buFont typeface="Wingdings" pitchFamily="2" charset="2"/>
                <a:buChar char="ü"/>
                <a:tabLst>
                  <a:tab pos="95250" algn="l"/>
                </a:tabLst>
                <a:defRPr/>
              </a:pPr>
              <a:endParaRPr lang="ko-KR" altLang="en-US" sz="1200" dirty="0">
                <a:solidFill>
                  <a:prstClr val="black"/>
                </a:solidFill>
                <a:latin typeface="+mn-ea"/>
                <a:ea typeface="+mn-ea"/>
                <a:cs typeface="Arial" charset="0"/>
                <a:sym typeface="Wingdings" pitchFamily="2" charset="2"/>
              </a:endParaRPr>
            </a:p>
          </p:txBody>
        </p:sp>
        <p:sp>
          <p:nvSpPr>
            <p:cNvPr id="31" name="AutoShape 139"/>
            <p:cNvSpPr>
              <a:spLocks noChangeArrowheads="1"/>
            </p:cNvSpPr>
            <p:nvPr/>
          </p:nvSpPr>
          <p:spPr bwMode="auto">
            <a:xfrm>
              <a:off x="854869" y="1867694"/>
              <a:ext cx="2973387" cy="782638"/>
            </a:xfrm>
            <a:prstGeom prst="roundRect">
              <a:avLst>
                <a:gd name="adj" fmla="val 16667"/>
              </a:avLst>
            </a:prstGeom>
            <a:noFill/>
            <a:ln w="19050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eaLnBrk="0" latinLnBrk="0" hangingPunct="0">
                <a:spcBef>
                  <a:spcPct val="50000"/>
                </a:spcBef>
              </a:pPr>
              <a:endParaRPr lang="ko-KR" altLang="en-US" sz="1200" b="1">
                <a:solidFill>
                  <a:srgbClr val="FF33CC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32" name="AutoShape 37"/>
            <p:cNvSpPr>
              <a:spLocks noChangeArrowheads="1"/>
            </p:cNvSpPr>
            <p:nvPr/>
          </p:nvSpPr>
          <p:spPr bwMode="auto">
            <a:xfrm>
              <a:off x="1077119" y="1662787"/>
              <a:ext cx="1062037" cy="476488"/>
            </a:xfrm>
            <a:prstGeom prst="rightArrow">
              <a:avLst>
                <a:gd name="adj1" fmla="val 77333"/>
                <a:gd name="adj2" fmla="val 3527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grpSp>
          <p:nvGrpSpPr>
            <p:cNvPr id="33" name="Group 41"/>
            <p:cNvGrpSpPr>
              <a:grpSpLocks/>
            </p:cNvGrpSpPr>
            <p:nvPr/>
          </p:nvGrpSpPr>
          <p:grpSpPr bwMode="auto">
            <a:xfrm>
              <a:off x="2131219" y="1140619"/>
              <a:ext cx="1900237" cy="1738313"/>
              <a:chOff x="2352" y="1160"/>
              <a:chExt cx="1197" cy="1095"/>
            </a:xfrm>
          </p:grpSpPr>
          <p:sp>
            <p:nvSpPr>
              <p:cNvPr id="68" name="Rectangle 42"/>
              <p:cNvSpPr>
                <a:spLocks noChangeArrowheads="1"/>
              </p:cNvSpPr>
              <p:nvPr/>
            </p:nvSpPr>
            <p:spPr bwMode="auto">
              <a:xfrm>
                <a:off x="2352" y="1160"/>
                <a:ext cx="1197" cy="1095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>
                  <a:solidFill>
                    <a:sysClr val="windowText" lastClr="000000"/>
                  </a:solidFill>
                  <a:latin typeface="+mn-ea"/>
                  <a:ea typeface="+mn-ea"/>
                  <a:sym typeface="Wingdings" pitchFamily="2" charset="2"/>
                </a:endParaRPr>
              </a:p>
            </p:txBody>
          </p:sp>
          <p:sp>
            <p:nvSpPr>
              <p:cNvPr id="69" name="Rectangle 43"/>
              <p:cNvSpPr>
                <a:spLocks noChangeArrowheads="1"/>
              </p:cNvSpPr>
              <p:nvPr/>
            </p:nvSpPr>
            <p:spPr bwMode="auto">
              <a:xfrm>
                <a:off x="2352" y="1160"/>
                <a:ext cx="1192" cy="173"/>
              </a:xfrm>
              <a:prstGeom prst="rect">
                <a:avLst/>
              </a:prstGeom>
              <a:solidFill>
                <a:srgbClr val="718797"/>
              </a:solidFill>
              <a:ln>
                <a:noFill/>
              </a:ln>
              <a:effectLst>
                <a:outerShdw dist="12700" dir="16200000" algn="ctr" rotWithShape="0">
                  <a:srgbClr val="405B78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fontAlgn="auto" latinLnBrk="0">
                  <a:spcAft>
                    <a:spcPts val="0"/>
                  </a:spcAft>
                  <a:defRPr/>
                </a:pPr>
                <a:endParaRPr kumimoji="0" lang="ko-KR" altLang="en-US" sz="1200" b="1" kern="0">
                  <a:solidFill>
                    <a:sysClr val="windowText" lastClr="000000"/>
                  </a:solidFill>
                  <a:latin typeface="+mn-ea"/>
                  <a:ea typeface="+mn-ea"/>
                  <a:sym typeface="Wingdings" pitchFamily="2" charset="2"/>
                </a:endParaRPr>
              </a:p>
            </p:txBody>
          </p:sp>
          <p:sp>
            <p:nvSpPr>
              <p:cNvPr id="70" name="Rectangle 44"/>
              <p:cNvSpPr>
                <a:spLocks noChangeArrowheads="1"/>
              </p:cNvSpPr>
              <p:nvPr/>
            </p:nvSpPr>
            <p:spPr bwMode="auto">
              <a:xfrm>
                <a:off x="2400" y="1178"/>
                <a:ext cx="1096" cy="1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0" tIns="0" rIns="0" bIns="0" anchor="ctr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fontAlgn="auto" latinLnBrk="0">
                  <a:lnSpc>
                    <a:spcPct val="110000"/>
                  </a:lnSpc>
                  <a:spcAft>
                    <a:spcPts val="0"/>
                  </a:spcAft>
                  <a:defRPr/>
                </a:pPr>
                <a:r>
                  <a:rPr kumimoji="0" lang="ko-KR" altLang="en-US" sz="1200" b="1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rPr>
                  <a:t>데이터 준비</a:t>
                </a:r>
                <a:endParaRPr kumimoji="0" lang="ko-KR" altLang="en-US" sz="1200" b="1" kern="0" baseline="30000" dirty="0">
                  <a:solidFill>
                    <a:srgbClr val="FFFFFF"/>
                  </a:solidFill>
                  <a:latin typeface="+mn-ea"/>
                  <a:ea typeface="+mn-ea"/>
                  <a:sym typeface="Wingdings" pitchFamily="2" charset="2"/>
                </a:endParaRPr>
              </a:p>
            </p:txBody>
          </p:sp>
          <p:grpSp>
            <p:nvGrpSpPr>
              <p:cNvPr id="71" name="Group 45"/>
              <p:cNvGrpSpPr>
                <a:grpSpLocks/>
              </p:cNvGrpSpPr>
              <p:nvPr/>
            </p:nvGrpSpPr>
            <p:grpSpPr bwMode="auto">
              <a:xfrm>
                <a:off x="2396" y="1383"/>
                <a:ext cx="552" cy="182"/>
                <a:chOff x="2299" y="2968"/>
                <a:chExt cx="552" cy="176"/>
              </a:xfrm>
            </p:grpSpPr>
            <p:sp>
              <p:nvSpPr>
                <p:cNvPr id="90" name="Rectangle 46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2968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91" name="Text Box 47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2995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업무이해</a:t>
                  </a:r>
                </a:p>
              </p:txBody>
            </p:sp>
          </p:grpSp>
          <p:grpSp>
            <p:nvGrpSpPr>
              <p:cNvPr id="72" name="Group 48"/>
              <p:cNvGrpSpPr>
                <a:grpSpLocks/>
              </p:cNvGrpSpPr>
              <p:nvPr/>
            </p:nvGrpSpPr>
            <p:grpSpPr bwMode="auto">
              <a:xfrm>
                <a:off x="2396" y="1595"/>
                <a:ext cx="552" cy="182"/>
                <a:chOff x="2299" y="3176"/>
                <a:chExt cx="552" cy="176"/>
              </a:xfrm>
            </p:grpSpPr>
            <p:sp>
              <p:nvSpPr>
                <p:cNvPr id="88" name="Rectangle 49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3176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89" name="Text Box 50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3203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타겟정의</a:t>
                  </a:r>
                </a:p>
              </p:txBody>
            </p:sp>
          </p:grpSp>
          <p:grpSp>
            <p:nvGrpSpPr>
              <p:cNvPr id="73" name="Group 51"/>
              <p:cNvGrpSpPr>
                <a:grpSpLocks/>
              </p:cNvGrpSpPr>
              <p:nvPr/>
            </p:nvGrpSpPr>
            <p:grpSpPr bwMode="auto">
              <a:xfrm>
                <a:off x="2396" y="1808"/>
                <a:ext cx="552" cy="182"/>
                <a:chOff x="2299" y="3379"/>
                <a:chExt cx="552" cy="176"/>
              </a:xfrm>
            </p:grpSpPr>
            <p:sp>
              <p:nvSpPr>
                <p:cNvPr id="86" name="Rectangle 52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3379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87" name="Text Box 53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3406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 err="1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이상치처리</a:t>
                  </a:r>
                  <a:endParaRPr kumimoji="0" lang="ko-KR" altLang="en-US" sz="1200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</p:grpSp>
          <p:grpSp>
            <p:nvGrpSpPr>
              <p:cNvPr id="74" name="Group 54"/>
              <p:cNvGrpSpPr>
                <a:grpSpLocks/>
              </p:cNvGrpSpPr>
              <p:nvPr/>
            </p:nvGrpSpPr>
            <p:grpSpPr bwMode="auto">
              <a:xfrm>
                <a:off x="2967" y="1383"/>
                <a:ext cx="552" cy="182"/>
                <a:chOff x="2870" y="2968"/>
                <a:chExt cx="552" cy="176"/>
              </a:xfrm>
            </p:grpSpPr>
            <p:sp>
              <p:nvSpPr>
                <p:cNvPr id="84" name="Rectangle 55"/>
                <p:cNvSpPr>
                  <a:spLocks noChangeArrowheads="1"/>
                </p:cNvSpPr>
                <p:nvPr/>
              </p:nvSpPr>
              <p:spPr bwMode="auto">
                <a:xfrm rot="21600000">
                  <a:off x="2870" y="2968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85" name="Text Box 56"/>
                <p:cNvSpPr txBox="1">
                  <a:spLocks noChangeArrowheads="1"/>
                </p:cNvSpPr>
                <p:nvPr/>
              </p:nvSpPr>
              <p:spPr bwMode="auto">
                <a:xfrm flipH="1">
                  <a:off x="2874" y="2995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현황분석</a:t>
                  </a:r>
                </a:p>
              </p:txBody>
            </p:sp>
          </p:grpSp>
          <p:grpSp>
            <p:nvGrpSpPr>
              <p:cNvPr id="75" name="Group 57"/>
              <p:cNvGrpSpPr>
                <a:grpSpLocks/>
              </p:cNvGrpSpPr>
              <p:nvPr/>
            </p:nvGrpSpPr>
            <p:grpSpPr bwMode="auto">
              <a:xfrm>
                <a:off x="2967" y="1595"/>
                <a:ext cx="552" cy="182"/>
                <a:chOff x="2299" y="3176"/>
                <a:chExt cx="552" cy="176"/>
              </a:xfrm>
            </p:grpSpPr>
            <p:sp>
              <p:nvSpPr>
                <p:cNvPr id="82" name="Rectangle 58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3176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83" name="Text Box 59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3203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데이터탐색</a:t>
                  </a:r>
                </a:p>
              </p:txBody>
            </p:sp>
          </p:grpSp>
          <p:grpSp>
            <p:nvGrpSpPr>
              <p:cNvPr id="76" name="Group 60"/>
              <p:cNvGrpSpPr>
                <a:grpSpLocks/>
              </p:cNvGrpSpPr>
              <p:nvPr/>
            </p:nvGrpSpPr>
            <p:grpSpPr bwMode="auto">
              <a:xfrm>
                <a:off x="2967" y="1808"/>
                <a:ext cx="552" cy="182"/>
                <a:chOff x="2299" y="3379"/>
                <a:chExt cx="552" cy="176"/>
              </a:xfrm>
            </p:grpSpPr>
            <p:sp>
              <p:nvSpPr>
                <p:cNvPr id="80" name="Rectangle 61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3379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81" name="Text Box 62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3406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 err="1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결측치처리</a:t>
                  </a:r>
                  <a:endParaRPr kumimoji="0" lang="ko-KR" altLang="en-US" sz="1200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</p:grpSp>
          <p:grpSp>
            <p:nvGrpSpPr>
              <p:cNvPr id="77" name="Group 63"/>
              <p:cNvGrpSpPr>
                <a:grpSpLocks/>
              </p:cNvGrpSpPr>
              <p:nvPr/>
            </p:nvGrpSpPr>
            <p:grpSpPr bwMode="auto">
              <a:xfrm>
                <a:off x="2400" y="2017"/>
                <a:ext cx="1119" cy="182"/>
                <a:chOff x="2299" y="3379"/>
                <a:chExt cx="552" cy="176"/>
              </a:xfrm>
            </p:grpSpPr>
            <p:sp>
              <p:nvSpPr>
                <p:cNvPr id="78" name="Rectangle 64"/>
                <p:cNvSpPr>
                  <a:spLocks noChangeArrowheads="1"/>
                </p:cNvSpPr>
                <p:nvPr/>
              </p:nvSpPr>
              <p:spPr bwMode="auto">
                <a:xfrm rot="21600000">
                  <a:off x="2299" y="3379"/>
                  <a:ext cx="552" cy="176"/>
                </a:xfrm>
                <a:prstGeom prst="rect">
                  <a:avLst/>
                </a:prstGeom>
                <a:solidFill>
                  <a:srgbClr val="91B3CF"/>
                </a:solidFill>
                <a:ln>
                  <a:noFill/>
                </a:ln>
                <a:effectLst>
                  <a:outerShdw dist="12700" dir="16200000" algn="ctr" rotWithShape="0">
                    <a:srgbClr val="3B72AF"/>
                  </a:outerShdw>
                </a:effec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200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79" name="Text Box 65"/>
                <p:cNvSpPr txBox="1">
                  <a:spLocks noChangeArrowheads="1"/>
                </p:cNvSpPr>
                <p:nvPr/>
              </p:nvSpPr>
              <p:spPr bwMode="auto">
                <a:xfrm flipH="1">
                  <a:off x="2303" y="3406"/>
                  <a:ext cx="524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0" tIns="0" rIns="0" bIns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algn="ctr" fontAlgn="auto" latinLnBrk="0">
                    <a:spcAft>
                      <a:spcPts val="0"/>
                    </a:spcAft>
                    <a:defRPr/>
                  </a:pPr>
                  <a:r>
                    <a:rPr kumimoji="0" lang="ko-KR" altLang="en-US" sz="1200" kern="0" dirty="0" err="1">
                      <a:solidFill>
                        <a:srgbClr val="FFFFFF"/>
                      </a:solidFill>
                      <a:latin typeface="+mn-ea"/>
                      <a:ea typeface="+mn-ea"/>
                      <a:sym typeface="Wingdings" pitchFamily="2" charset="2"/>
                    </a:rPr>
                    <a:t>최종데이터셋구성</a:t>
                  </a:r>
                  <a:endParaRPr kumimoji="0" lang="ko-KR" altLang="en-US" sz="1200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</p:grpSp>
        </p:grpSp>
        <p:sp>
          <p:nvSpPr>
            <p:cNvPr id="67" name="Rectangle 40"/>
            <p:cNvSpPr>
              <a:spLocks noChangeArrowheads="1"/>
            </p:cNvSpPr>
            <p:nvPr/>
          </p:nvSpPr>
          <p:spPr bwMode="auto">
            <a:xfrm>
              <a:off x="753563" y="2300785"/>
              <a:ext cx="86360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fontAlgn="ctr" latinLnBrk="0">
                <a:spcAft>
                  <a:spcPts val="0"/>
                </a:spcAft>
                <a:buFont typeface="Symbol" pitchFamily="18" charset="2"/>
                <a:buNone/>
                <a:defRPr/>
              </a:pPr>
              <a:r>
                <a:rPr kumimoji="0" lang="ko-KR" altLang="en-US" sz="1200" b="1" kern="0" dirty="0">
                  <a:solidFill>
                    <a:srgbClr val="FFFFFF"/>
                  </a:solidFill>
                  <a:latin typeface="+mn-ea"/>
                  <a:ea typeface="+mn-ea"/>
                  <a:sym typeface="Wingdings" pitchFamily="2" charset="2"/>
                </a:rPr>
                <a:t>범칙정보</a:t>
              </a:r>
              <a:endParaRPr kumimoji="0" lang="en-US" altLang="ko-KR" sz="1200" b="1" kern="0" dirty="0">
                <a:solidFill>
                  <a:srgbClr val="FFFFFF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35" name="Rectangle 66" descr="넓은 상향 대각선"/>
            <p:cNvSpPr>
              <a:spLocks noChangeArrowheads="1"/>
            </p:cNvSpPr>
            <p:nvPr/>
          </p:nvSpPr>
          <p:spPr bwMode="auto">
            <a:xfrm>
              <a:off x="4128294" y="1121569"/>
              <a:ext cx="1001836" cy="1141413"/>
            </a:xfrm>
            <a:prstGeom prst="rect">
              <a:avLst/>
            </a:prstGeom>
            <a:pattFill prst="wdUpDiag">
              <a:fgClr>
                <a:srgbClr val="A8CCE2"/>
              </a:fgClr>
              <a:bgClr>
                <a:srgbClr val="91BFDB"/>
              </a:bgClr>
            </a:pattFill>
            <a:ln w="9525" algn="ctr">
              <a:solidFill>
                <a:srgbClr val="336699"/>
              </a:solidFill>
              <a:miter lim="800000"/>
              <a:headEnd/>
              <a:tailEnd/>
            </a:ln>
          </p:spPr>
          <p:txBody>
            <a:bodyPr wrap="none" lIns="78840" tIns="39420" rIns="78840" bIns="3942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b="1">
                <a:solidFill>
                  <a:srgbClr val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36" name="AutoShape 67"/>
            <p:cNvSpPr>
              <a:spLocks noChangeArrowheads="1"/>
            </p:cNvSpPr>
            <p:nvPr/>
          </p:nvSpPr>
          <p:spPr bwMode="auto">
            <a:xfrm>
              <a:off x="4142934" y="1151732"/>
              <a:ext cx="960561" cy="190500"/>
            </a:xfrm>
            <a:prstGeom prst="roundRect">
              <a:avLst>
                <a:gd name="adj" fmla="val 50000"/>
              </a:avLst>
            </a:prstGeom>
            <a:solidFill>
              <a:srgbClr val="F8F8F8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40351" rIns="0" bIns="3942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defTabSz="788988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  <a:sym typeface="Wingdings" pitchFamily="2" charset="2"/>
                </a:rPr>
                <a:t>마이닝알고리즘</a:t>
              </a:r>
            </a:p>
          </p:txBody>
        </p:sp>
        <p:sp>
          <p:nvSpPr>
            <p:cNvPr id="37" name="Rectangle 69"/>
            <p:cNvSpPr>
              <a:spLocks noChangeArrowheads="1"/>
            </p:cNvSpPr>
            <p:nvPr/>
          </p:nvSpPr>
          <p:spPr bwMode="auto">
            <a:xfrm>
              <a:off x="4266407" y="1405732"/>
              <a:ext cx="719708" cy="78105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pic>
          <p:nvPicPr>
            <p:cNvPr id="38" name="Picture 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68359" y="1505097"/>
              <a:ext cx="519113" cy="5778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grpSp>
          <p:nvGrpSpPr>
            <p:cNvPr id="40" name="Group 75"/>
            <p:cNvGrpSpPr>
              <a:grpSpLocks/>
            </p:cNvGrpSpPr>
            <p:nvPr/>
          </p:nvGrpSpPr>
          <p:grpSpPr bwMode="auto">
            <a:xfrm>
              <a:off x="4566444" y="2096294"/>
              <a:ext cx="923925" cy="565150"/>
              <a:chOff x="-1471" y="3397"/>
              <a:chExt cx="550" cy="348"/>
            </a:xfrm>
          </p:grpSpPr>
          <p:grpSp>
            <p:nvGrpSpPr>
              <p:cNvPr id="58" name="Group 76"/>
              <p:cNvGrpSpPr>
                <a:grpSpLocks/>
              </p:cNvGrpSpPr>
              <p:nvPr/>
            </p:nvGrpSpPr>
            <p:grpSpPr bwMode="auto">
              <a:xfrm>
                <a:off x="-1471" y="3397"/>
                <a:ext cx="550" cy="348"/>
                <a:chOff x="1620" y="2424"/>
                <a:chExt cx="528" cy="438"/>
              </a:xfrm>
            </p:grpSpPr>
            <p:sp>
              <p:nvSpPr>
                <p:cNvPr id="60" name="AutoShape 77"/>
                <p:cNvSpPr>
                  <a:spLocks noChangeArrowheads="1"/>
                </p:cNvSpPr>
                <p:nvPr/>
              </p:nvSpPr>
              <p:spPr bwMode="auto">
                <a:xfrm>
                  <a:off x="1620" y="2424"/>
                  <a:ext cx="528" cy="438"/>
                </a:xfrm>
                <a:prstGeom prst="star16">
                  <a:avLst>
                    <a:gd name="adj" fmla="val 37500"/>
                  </a:avLst>
                </a:prstGeom>
                <a:gradFill rotWithShape="1">
                  <a:gsLst>
                    <a:gs pos="0">
                      <a:srgbClr val="FF3300"/>
                    </a:gs>
                    <a:gs pos="50000">
                      <a:srgbClr val="FFCC00"/>
                    </a:gs>
                    <a:gs pos="100000">
                      <a:srgbClr val="FF3300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  <p:sp>
              <p:nvSpPr>
                <p:cNvPr id="61" name="AutoShape 78"/>
                <p:cNvSpPr>
                  <a:spLocks noChangeArrowheads="1"/>
                </p:cNvSpPr>
                <p:nvPr/>
              </p:nvSpPr>
              <p:spPr bwMode="auto">
                <a:xfrm>
                  <a:off x="1642" y="2442"/>
                  <a:ext cx="484" cy="401"/>
                </a:xfrm>
                <a:prstGeom prst="star16">
                  <a:avLst>
                    <a:gd name="adj" fmla="val 37500"/>
                  </a:avLst>
                </a:prstGeom>
                <a:gradFill rotWithShape="1">
                  <a:gsLst>
                    <a:gs pos="0">
                      <a:srgbClr val="FF6600"/>
                    </a:gs>
                    <a:gs pos="50000">
                      <a:srgbClr val="E20000"/>
                    </a:gs>
                    <a:gs pos="100000">
                      <a:srgbClr val="FF6600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5pPr>
                  <a:lvl6pPr marL="22860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6pPr>
                  <a:lvl7pPr marL="27432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7pPr>
                  <a:lvl8pPr marL="32004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8pPr>
                  <a:lvl9pPr marL="3657600" algn="l" defTabSz="914400" rtl="0" eaLnBrk="1" latinLnBrk="1" hangingPunct="1">
                    <a:defRPr kumimoji="1" sz="1400" b="1" kern="1200">
                      <a:solidFill>
                        <a:schemeClr val="tx1"/>
                      </a:solidFill>
                      <a:latin typeface="굴림" charset="-127"/>
                      <a:ea typeface="굴림" charset="-127"/>
                      <a:cs typeface="+mn-cs"/>
                      <a:sym typeface="Wingdings" pitchFamily="2" charset="2"/>
                    </a:defRPr>
                  </a:lvl9pPr>
                </a:lstStyle>
                <a:p>
                  <a:pPr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kern="0">
                    <a:solidFill>
                      <a:sysClr val="windowText" lastClr="000000"/>
                    </a:solidFill>
                    <a:latin typeface="+mn-ea"/>
                    <a:ea typeface="+mn-ea"/>
                    <a:sym typeface="Wingdings" pitchFamily="2" charset="2"/>
                  </a:endParaRPr>
                </a:p>
              </p:txBody>
            </p:sp>
          </p:grpSp>
          <p:sp>
            <p:nvSpPr>
              <p:cNvPr id="59" name="Rectangle 79"/>
              <p:cNvSpPr>
                <a:spLocks noChangeArrowheads="1"/>
              </p:cNvSpPr>
              <p:nvPr/>
            </p:nvSpPr>
            <p:spPr bwMode="auto">
              <a:xfrm>
                <a:off x="-1409" y="3475"/>
                <a:ext cx="398" cy="2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0" tIns="0" rIns="0" bIns="0" anchor="ctr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fontAlgn="auto" latinLnBrk="0">
                  <a:spcAft>
                    <a:spcPts val="0"/>
                  </a:spcAft>
                  <a:defRPr/>
                </a:pPr>
                <a:r>
                  <a:rPr kumimoji="0" lang="en-US" altLang="ko-KR" sz="1200" b="1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rPr>
                  <a:t>Score </a:t>
                </a:r>
                <a:r>
                  <a:rPr kumimoji="0" lang="ko-KR" altLang="en-US" sz="1200" b="1" kern="0" dirty="0">
                    <a:solidFill>
                      <a:srgbClr val="FFFFFF"/>
                    </a:solidFill>
                    <a:latin typeface="+mn-ea"/>
                    <a:ea typeface="+mn-ea"/>
                    <a:sym typeface="Wingdings" pitchFamily="2" charset="2"/>
                  </a:rPr>
                  <a:t>생성</a:t>
                </a:r>
              </a:p>
            </p:txBody>
          </p:sp>
        </p:grp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8006" y="1213644"/>
              <a:ext cx="3562350" cy="1749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 Box 108"/>
            <p:cNvSpPr txBox="1">
              <a:spLocks noChangeArrowheads="1"/>
            </p:cNvSpPr>
            <p:nvPr/>
          </p:nvSpPr>
          <p:spPr bwMode="auto">
            <a:xfrm>
              <a:off x="5561806" y="934244"/>
              <a:ext cx="2447925" cy="27699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ysClr val="windowText" lastClr="000000"/>
                  </a:solidFill>
                  <a:latin typeface="+mn-ea"/>
                  <a:ea typeface="+mn-ea"/>
                  <a:sym typeface="Wingdings" pitchFamily="2" charset="2"/>
                </a:rPr>
                <a:t>모델 별 스코어 카드 생성</a:t>
              </a:r>
            </a:p>
          </p:txBody>
        </p:sp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38006" y="3623469"/>
              <a:ext cx="1781175" cy="763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 Box 108"/>
            <p:cNvSpPr txBox="1">
              <a:spLocks noChangeArrowheads="1"/>
            </p:cNvSpPr>
            <p:nvPr/>
          </p:nvSpPr>
          <p:spPr bwMode="auto">
            <a:xfrm>
              <a:off x="5617369" y="3234532"/>
              <a:ext cx="2320925" cy="27781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kern="0" dirty="0">
                  <a:solidFill>
                    <a:sysClr val="windowText" lastClr="000000"/>
                  </a:solidFill>
                  <a:latin typeface="+mn-ea"/>
                  <a:ea typeface="+mn-ea"/>
                  <a:sym typeface="Wingdings" pitchFamily="2" charset="2"/>
                </a:rPr>
                <a:t>모델 별 등급산출 및 평가</a:t>
              </a:r>
            </a:p>
          </p:txBody>
        </p:sp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4106" y="3612357"/>
              <a:ext cx="1420813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타원 45"/>
            <p:cNvSpPr/>
            <p:nvPr/>
          </p:nvSpPr>
          <p:spPr bwMode="auto">
            <a:xfrm>
              <a:off x="5320506" y="3253582"/>
              <a:ext cx="280988" cy="2698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spcBef>
                  <a:spcPct val="50000"/>
                </a:spcBef>
                <a:tabLst>
                  <a:tab pos="95250" algn="l"/>
                </a:tabLst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2</a:t>
              </a:r>
              <a:endParaRPr lang="ko-KR" altLang="en-US" sz="14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5287169" y="951707"/>
              <a:ext cx="269875" cy="2698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spcBef>
                  <a:spcPct val="50000"/>
                </a:spcBef>
                <a:tabLst>
                  <a:tab pos="95250" algn="l"/>
                </a:tabLst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1</a:t>
              </a:r>
              <a:endParaRPr lang="ko-KR" altLang="en-US" sz="14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3615530" y="4834470"/>
              <a:ext cx="1190182" cy="333929"/>
              <a:chOff x="484" y="745"/>
              <a:chExt cx="1142" cy="496"/>
            </a:xfrm>
            <a:solidFill>
              <a:schemeClr val="accent2"/>
            </a:solidFill>
          </p:grpSpPr>
          <p:sp>
            <p:nvSpPr>
              <p:cNvPr id="56" name="Freeform 9"/>
              <p:cNvSpPr>
                <a:spLocks/>
              </p:cNvSpPr>
              <p:nvPr/>
            </p:nvSpPr>
            <p:spPr bwMode="blackWhite">
              <a:xfrm>
                <a:off x="484" y="841"/>
                <a:ext cx="89" cy="320"/>
              </a:xfrm>
              <a:custGeom>
                <a:avLst/>
                <a:gdLst>
                  <a:gd name="T0" fmla="*/ 0 w 1246"/>
                  <a:gd name="T1" fmla="*/ 0 h 576"/>
                  <a:gd name="T2" fmla="*/ 1142 w 1246"/>
                  <a:gd name="T3" fmla="*/ 0 h 576"/>
                  <a:gd name="T4" fmla="*/ 1246 w 1246"/>
                  <a:gd name="T5" fmla="*/ 288 h 576"/>
                  <a:gd name="T6" fmla="*/ 1142 w 1246"/>
                  <a:gd name="T7" fmla="*/ 576 h 576"/>
                  <a:gd name="T8" fmla="*/ 0 w 1246"/>
                  <a:gd name="T9" fmla="*/ 576 h 576"/>
                  <a:gd name="T10" fmla="*/ 0 w 1246"/>
                  <a:gd name="T11" fmla="*/ 288 h 576"/>
                  <a:gd name="T12" fmla="*/ 0 w 1246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6" h="576">
                    <a:moveTo>
                      <a:pt x="0" y="0"/>
                    </a:moveTo>
                    <a:lnTo>
                      <a:pt x="1142" y="0"/>
                    </a:lnTo>
                    <a:lnTo>
                      <a:pt x="1246" y="288"/>
                    </a:lnTo>
                    <a:lnTo>
                      <a:pt x="1142" y="576"/>
                    </a:lnTo>
                    <a:lnTo>
                      <a:pt x="0" y="576"/>
                    </a:lnTo>
                    <a:lnTo>
                      <a:pt x="0" y="2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lIns="45720" tIns="0" rIns="45720" bIns="0" anchor="ctr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sz="1400" b="1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endParaRPr>
              </a:p>
            </p:txBody>
          </p:sp>
          <p:sp>
            <p:nvSpPr>
              <p:cNvPr id="57" name="Rectangle 10"/>
              <p:cNvSpPr>
                <a:spLocks noChangeArrowheads="1"/>
              </p:cNvSpPr>
              <p:nvPr/>
            </p:nvSpPr>
            <p:spPr bwMode="blackWhite">
              <a:xfrm>
                <a:off x="516" y="745"/>
                <a:ext cx="1110" cy="49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lIns="45720" tIns="0" rIns="45720" bIns="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marL="342900" indent="-342900" algn="ctr" eaLnBrk="0" hangingPunct="0">
                  <a:spcBef>
                    <a:spcPct val="20000"/>
                  </a:spcBef>
                  <a:defRPr/>
                </a:pPr>
                <a:r>
                  <a:rPr lang="ko-KR" altLang="en-US" sz="1300" b="1" dirty="0">
                    <a:solidFill>
                      <a:prstClr val="white"/>
                    </a:solidFill>
                    <a:latin typeface="+mn-ea"/>
                    <a:ea typeface="+mn-ea"/>
                    <a:sym typeface="Wingdings" pitchFamily="2" charset="2"/>
                  </a:rPr>
                  <a:t>검사대상 선별</a:t>
                </a:r>
              </a:p>
            </p:txBody>
          </p:sp>
        </p:grpSp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34831" y="4456907"/>
              <a:ext cx="3248025" cy="14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951412" y="3421857"/>
              <a:ext cx="2646363" cy="5207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07950" indent="-107950">
                <a:buFont typeface="Wingdings" pitchFamily="2" charset="2"/>
                <a:buChar char="§"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검사대상 선정 </a:t>
              </a:r>
              <a:endPara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  <a:p>
              <a:pPr marL="107950" indent="-107950">
                <a:buFont typeface="Wingdings" pitchFamily="2" charset="2"/>
                <a:buChar char="§"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선정된 대상에 대한 상세분석</a:t>
              </a:r>
              <a:endPara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1" name="TextBox 18"/>
            <p:cNvSpPr txBox="1">
              <a:spLocks noChangeArrowheads="1"/>
            </p:cNvSpPr>
            <p:nvPr/>
          </p:nvSpPr>
          <p:spPr bwMode="auto">
            <a:xfrm>
              <a:off x="777081" y="2693194"/>
              <a:ext cx="8239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Daily Batch</a:t>
              </a:r>
              <a:endPara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2" name="TextBox 123"/>
            <p:cNvSpPr txBox="1">
              <a:spLocks noChangeArrowheads="1"/>
            </p:cNvSpPr>
            <p:nvPr/>
          </p:nvSpPr>
          <p:spPr bwMode="auto">
            <a:xfrm>
              <a:off x="1445419" y="1720057"/>
              <a:ext cx="82391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모델</a:t>
              </a:r>
              <a:b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</a:br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개발</a:t>
              </a: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737394" y="3310732"/>
              <a:ext cx="280987" cy="2698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marL="180975" indent="-180975" algn="ctr">
                <a:lnSpc>
                  <a:spcPct val="120000"/>
                </a:lnSpc>
                <a:spcBef>
                  <a:spcPct val="50000"/>
                </a:spcBef>
                <a:tabLst>
                  <a:tab pos="95250" algn="l"/>
                </a:tabLst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3</a:t>
              </a:r>
              <a:endParaRPr lang="ko-KR" altLang="en-US" sz="1400" dirty="0">
                <a:solidFill>
                  <a:prstClr val="white"/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4" name="왼쪽 중괄호 53"/>
            <p:cNvSpPr/>
            <p:nvPr/>
          </p:nvSpPr>
          <p:spPr>
            <a:xfrm>
              <a:off x="5515769" y="4750594"/>
              <a:ext cx="101600" cy="503238"/>
            </a:xfrm>
            <a:prstGeom prst="leftBrace">
              <a:avLst>
                <a:gd name="adj1" fmla="val 76532"/>
                <a:gd name="adj2" fmla="val 494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9pPr>
            </a:lstStyle>
            <a:p>
              <a:pPr algn="ctr">
                <a:defRPr/>
              </a:pPr>
              <a:endParaRPr lang="ko-KR" altLang="en-US" sz="1400" b="1">
                <a:solidFill>
                  <a:prstClr val="black"/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5" name="왼쪽 중괄호 54"/>
            <p:cNvSpPr/>
            <p:nvPr/>
          </p:nvSpPr>
          <p:spPr>
            <a:xfrm>
              <a:off x="5499894" y="5326857"/>
              <a:ext cx="101600" cy="503237"/>
            </a:xfrm>
            <a:prstGeom prst="leftBrace">
              <a:avLst>
                <a:gd name="adj1" fmla="val 76532"/>
                <a:gd name="adj2" fmla="val 494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Wingdings" pitchFamily="2" charset="2"/>
                </a:defRPr>
              </a:lvl9pPr>
            </a:lstStyle>
            <a:p>
              <a:pPr algn="ctr">
                <a:defRPr/>
              </a:pPr>
              <a:endParaRPr lang="ko-KR" altLang="en-US" sz="1400" b="1">
                <a:solidFill>
                  <a:prstClr val="black"/>
                </a:solidFill>
                <a:latin typeface="+mn-ea"/>
                <a:sym typeface="Wingdings" pitchFamily="2" charset="2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63434" y="1461942"/>
            <a:ext cx="960492" cy="1515960"/>
            <a:chOff x="644384" y="1359321"/>
            <a:chExt cx="960492" cy="1515960"/>
          </a:xfrm>
        </p:grpSpPr>
        <p:sp>
          <p:nvSpPr>
            <p:cNvPr id="116" name="AutoShape 38"/>
            <p:cNvSpPr>
              <a:spLocks noChangeArrowheads="1"/>
            </p:cNvSpPr>
            <p:nvPr/>
          </p:nvSpPr>
          <p:spPr bwMode="auto">
            <a:xfrm>
              <a:off x="653909" y="2311822"/>
              <a:ext cx="943781" cy="563459"/>
            </a:xfrm>
            <a:prstGeom prst="can">
              <a:avLst>
                <a:gd name="adj" fmla="val 25000"/>
              </a:avLst>
            </a:prstGeom>
            <a:solidFill>
              <a:srgbClr val="E1EEF7"/>
            </a:solidFill>
            <a:ln w="9525">
              <a:solidFill>
                <a:srgbClr val="93B5D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latinLnBrk="0"/>
              <a:endParaRPr kumimoji="0" lang="ko-KR" altLang="en-US" sz="1300" b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14" name="AutoShape 38"/>
            <p:cNvSpPr>
              <a:spLocks noChangeArrowheads="1"/>
            </p:cNvSpPr>
            <p:nvPr/>
          </p:nvSpPr>
          <p:spPr bwMode="auto">
            <a:xfrm>
              <a:off x="661095" y="1827713"/>
              <a:ext cx="943781" cy="563459"/>
            </a:xfrm>
            <a:prstGeom prst="can">
              <a:avLst>
                <a:gd name="adj" fmla="val 25000"/>
              </a:avLst>
            </a:prstGeom>
            <a:solidFill>
              <a:srgbClr val="E1EEF7"/>
            </a:solidFill>
            <a:ln w="9525">
              <a:solidFill>
                <a:srgbClr val="93B5D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latinLnBrk="0"/>
              <a:endParaRPr kumimoji="0" lang="ko-KR" altLang="en-US" sz="1300" b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644384" y="1359321"/>
              <a:ext cx="943781" cy="563459"/>
              <a:chOff x="829817" y="3111078"/>
              <a:chExt cx="1136650" cy="712788"/>
            </a:xfrm>
          </p:grpSpPr>
          <p:sp>
            <p:nvSpPr>
              <p:cNvPr id="108" name="AutoShape 38"/>
              <p:cNvSpPr>
                <a:spLocks noChangeArrowheads="1"/>
              </p:cNvSpPr>
              <p:nvPr/>
            </p:nvSpPr>
            <p:spPr bwMode="auto">
              <a:xfrm>
                <a:off x="829817" y="3111078"/>
                <a:ext cx="1136650" cy="712788"/>
              </a:xfrm>
              <a:prstGeom prst="can">
                <a:avLst>
                  <a:gd name="adj" fmla="val 25000"/>
                </a:avLst>
              </a:prstGeom>
              <a:solidFill>
                <a:srgbClr val="E1EEF7"/>
              </a:solidFill>
              <a:ln w="9525">
                <a:solidFill>
                  <a:srgbClr val="93B5D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latinLnBrk="0"/>
                <a:endParaRPr kumimoji="0" lang="ko-KR" altLang="en-US" sz="1300" b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9" name="Text Box 39"/>
              <p:cNvSpPr txBox="1">
                <a:spLocks noChangeArrowheads="1"/>
              </p:cNvSpPr>
              <p:nvPr/>
            </p:nvSpPr>
            <p:spPr bwMode="auto">
              <a:xfrm>
                <a:off x="879029" y="3400003"/>
                <a:ext cx="1066800" cy="274638"/>
              </a:xfrm>
              <a:prstGeom prst="rect">
                <a:avLst/>
              </a:prstGeom>
              <a:noFill/>
              <a:ln w="8001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외환 거래</a:t>
                </a:r>
              </a:p>
            </p:txBody>
          </p:sp>
        </p:grpSp>
        <p:sp>
          <p:nvSpPr>
            <p:cNvPr id="115" name="Text Box 39"/>
            <p:cNvSpPr txBox="1">
              <a:spLocks noChangeArrowheads="1"/>
            </p:cNvSpPr>
            <p:nvPr/>
          </p:nvSpPr>
          <p:spPr bwMode="auto">
            <a:xfrm>
              <a:off x="701956" y="2056108"/>
              <a:ext cx="885783" cy="276999"/>
            </a:xfrm>
            <a:prstGeom prst="rect">
              <a:avLst/>
            </a:prstGeom>
            <a:noFill/>
            <a:ln w="8001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업체 정보</a:t>
              </a:r>
            </a:p>
          </p:txBody>
        </p:sp>
        <p:sp>
          <p:nvSpPr>
            <p:cNvPr id="117" name="Text Box 39"/>
            <p:cNvSpPr txBox="1">
              <a:spLocks noChangeArrowheads="1"/>
            </p:cNvSpPr>
            <p:nvPr/>
          </p:nvSpPr>
          <p:spPr bwMode="auto">
            <a:xfrm>
              <a:off x="685245" y="2540217"/>
              <a:ext cx="885783" cy="276999"/>
            </a:xfrm>
            <a:prstGeom prst="rect">
              <a:avLst/>
            </a:prstGeom>
            <a:noFill/>
            <a:ln w="8001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범칙 정보</a:t>
              </a:r>
            </a:p>
          </p:txBody>
        </p:sp>
      </p:grpSp>
      <p:sp>
        <p:nvSpPr>
          <p:cNvPr id="93" name="직사각형 92">
            <a:hlinkClick r:id="rId8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64694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06066" y="1599031"/>
            <a:ext cx="5139021" cy="103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41040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관세 업무의 효율화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2171" y="1800541"/>
            <a:ext cx="4441779" cy="83529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우범도가 높은 신고서 선정을 통한 빠른 분석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혐의 신고서 선정에 대한 정확성 향상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상세분석 기능을 활용한 검사업무의 효율화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06067" y="3185582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996952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kern="0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Uni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-Pass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수출</a:t>
            </a: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642171" y="3387092"/>
            <a:ext cx="5102916" cy="5123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과테말라 국세청 시스템 구축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(2010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~11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에콰도르 관세청 시스템 구축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(2011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~ 2013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네팔 관세청 시스템 구축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(2012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8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~ 2013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월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648275" y="4980711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네팔 관세청 프로젝트 수행 예정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06067" y="4822440"/>
            <a:ext cx="5139020" cy="76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618731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향후 수출 예정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위험관리정보시스템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(3/3)</a:t>
            </a:r>
          </a:p>
        </p:txBody>
      </p:sp>
      <p:sp>
        <p:nvSpPr>
          <p:cNvPr id="14" name="직사각형 13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720718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5298947" cy="50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™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보안 </a:t>
            </a:r>
            <a:r>
              <a:rPr lang="en-US" altLang="ko-KR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 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컨설팅 수행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분석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04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2013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의료분야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보안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Log 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데이터 분석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(1/4)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3" y="2550914"/>
            <a:ext cx="3396095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보안 침투 및 공격 대응 시스템 부재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국산 소프트웨어용 모니터링 체계 구축 필요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네트워크 업무 프로세스 향상 필요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44639" y="2550914"/>
            <a:ext cx="1996663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ECMiner</a:t>
            </a:r>
            <a:r>
              <a:rPr lang="ko-KR" altLang="en-US" sz="1200" dirty="0"/>
              <a:t>™분석기법 및 기능 활용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999352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내</a:t>
            </a:r>
            <a:r>
              <a:rPr lang="en-US" altLang="ko-KR" sz="1200" dirty="0">
                <a:solidFill>
                  <a:srgbClr val="CB400F"/>
                </a:solidFill>
              </a:rPr>
              <a:t>/</a:t>
            </a:r>
            <a:r>
              <a:rPr lang="ko-KR" altLang="en-US" sz="1200" dirty="0">
                <a:solidFill>
                  <a:srgbClr val="CB400F"/>
                </a:solidFill>
              </a:rPr>
              <a:t>외부 영역에 대한 보안 강화 및 업무 프로세스 효율화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sp>
        <p:nvSpPr>
          <p:cNvPr id="21" name="직사각형 37"/>
          <p:cNvSpPr>
            <a:spLocks noChangeArrowheads="1"/>
          </p:cNvSpPr>
          <p:nvPr/>
        </p:nvSpPr>
        <p:spPr bwMode="auto">
          <a:xfrm>
            <a:off x="6128273" y="5879741"/>
            <a:ext cx="27971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&lt;</a:t>
            </a:r>
            <a:r>
              <a:rPr lang="ko-KR" altLang="en-US" sz="16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정보보호체계 설치 구성도</a:t>
            </a:r>
            <a:r>
              <a:rPr lang="en-US" altLang="ko-KR" sz="1600" b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&gt;</a:t>
            </a:r>
            <a:endParaRPr lang="ko-KR" altLang="en-US" sz="1600" b="1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1576" y="4256523"/>
            <a:ext cx="3559175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6974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99030" y="1799463"/>
            <a:ext cx="41136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모니터링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 예지보전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 데이터 분석 및 시스템 구축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98029" y="248846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94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46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ECMiner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이용하여 모니터링 시스템 구축을 위한 분석 작업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보안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Log 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데이터 분석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(2/4)</a:t>
            </a:r>
          </a:p>
        </p:txBody>
      </p:sp>
      <p:sp>
        <p:nvSpPr>
          <p:cNvPr id="36" name="모서리가 둥근 직사각형 1"/>
          <p:cNvSpPr/>
          <p:nvPr/>
        </p:nvSpPr>
        <p:spPr bwMode="auto">
          <a:xfrm>
            <a:off x="1280592" y="2354382"/>
            <a:ext cx="3024336" cy="1515844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32520" y="1412776"/>
            <a:ext cx="4248150" cy="252095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880670" y="1412776"/>
            <a:ext cx="4248150" cy="252095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44" name="직사각형 16"/>
          <p:cNvSpPr>
            <a:spLocks noChangeArrowheads="1"/>
          </p:cNvSpPr>
          <p:nvPr/>
        </p:nvSpPr>
        <p:spPr bwMode="auto">
          <a:xfrm>
            <a:off x="4880670" y="3933726"/>
            <a:ext cx="4248150" cy="2519362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45" name="직사각형 17"/>
          <p:cNvSpPr>
            <a:spLocks noChangeArrowheads="1"/>
          </p:cNvSpPr>
          <p:nvPr/>
        </p:nvSpPr>
        <p:spPr bwMode="auto">
          <a:xfrm>
            <a:off x="632520" y="3933726"/>
            <a:ext cx="4248150" cy="2519362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632520" y="1412776"/>
            <a:ext cx="4248150" cy="28733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각 종 네트워크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보안 장비 및 서버에 대한 성능 모니터링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4880670" y="1412776"/>
            <a:ext cx="4248150" cy="28733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</a:rPr>
              <a:t>PPS(Packet per Second)&amp;BPS(Byte per Second)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</a:rPr>
              <a:t>모니터링</a:t>
            </a:r>
            <a:endParaRPr lang="en-US" altLang="ko-KR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880670" y="3933751"/>
            <a:ext cx="4248150" cy="28733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출발지 및 목적지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IP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로그 분석</a:t>
            </a:r>
            <a:endParaRPr lang="en-US" altLang="ko-KR" sz="1200" b="1" dirty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32520" y="3933726"/>
            <a:ext cx="4248150" cy="28733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</a:rPr>
              <a:t>응답 시간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  <a:ea typeface="+mn-ea"/>
              </a:rPr>
              <a:t>(Response Time)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  <a:ea typeface="+mn-ea"/>
              </a:rPr>
              <a:t>측정</a:t>
            </a:r>
            <a:endParaRPr lang="en-US" altLang="ko-KR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8584" y="2395722"/>
            <a:ext cx="2863679" cy="143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모서리가 둥근 직사각형 1"/>
          <p:cNvSpPr/>
          <p:nvPr/>
        </p:nvSpPr>
        <p:spPr bwMode="auto">
          <a:xfrm>
            <a:off x="5529064" y="2345204"/>
            <a:ext cx="3024336" cy="1515844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088" y="2420888"/>
            <a:ext cx="2592982" cy="134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모서리가 둥근 직사각형 1"/>
          <p:cNvSpPr/>
          <p:nvPr/>
        </p:nvSpPr>
        <p:spPr bwMode="auto">
          <a:xfrm>
            <a:off x="1280592" y="4865484"/>
            <a:ext cx="3024336" cy="1515844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7999" y="4940491"/>
            <a:ext cx="2564264" cy="1368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모서리가 둥근 직사각형 1"/>
          <p:cNvSpPr/>
          <p:nvPr/>
        </p:nvSpPr>
        <p:spPr bwMode="auto">
          <a:xfrm>
            <a:off x="5529064" y="4873744"/>
            <a:ext cx="3024336" cy="1515844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+mn-ea"/>
              <a:ea typeface="+mn-ea"/>
              <a:cs typeface="Arial" charset="0"/>
            </a:endParaRPr>
          </a:p>
        </p:txBody>
      </p:sp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5088" y="4941168"/>
            <a:ext cx="2530597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직사각형 53"/>
          <p:cNvSpPr/>
          <p:nvPr/>
        </p:nvSpPr>
        <p:spPr>
          <a:xfrm>
            <a:off x="667445" y="1706463"/>
            <a:ext cx="4213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목적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장애 포인트 점검을 위한 기본 자료</a:t>
            </a:r>
          </a:p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공격징후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서버 및 네트워크 장비의 </a:t>
            </a:r>
            <a:r>
              <a:rPr lang="en-US" altLang="ko-KR" sz="1200" dirty="0">
                <a:latin typeface="+mn-ea"/>
                <a:ea typeface="+mn-ea"/>
              </a:rPr>
              <a:t>CPU </a:t>
            </a:r>
            <a:r>
              <a:rPr lang="ko-KR" altLang="en-US" sz="1200" dirty="0">
                <a:latin typeface="+mn-ea"/>
                <a:ea typeface="+mn-ea"/>
              </a:rPr>
              <a:t>및 메모리 사용량이 급격히 증가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909245" y="1708051"/>
            <a:ext cx="42195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목적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공격 징후 및 유형 파악 등</a:t>
            </a:r>
          </a:p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공격징후 </a:t>
            </a:r>
            <a:r>
              <a:rPr lang="en-US" altLang="ko-KR" sz="1200" dirty="0">
                <a:latin typeface="+mn-ea"/>
                <a:ea typeface="+mn-ea"/>
              </a:rPr>
              <a:t>: PPS &amp; BPS</a:t>
            </a:r>
            <a:r>
              <a:rPr lang="ko-KR" altLang="en-US" sz="1200" dirty="0">
                <a:latin typeface="+mn-ea"/>
                <a:ea typeface="+mn-ea"/>
              </a:rPr>
              <a:t>가 </a:t>
            </a:r>
            <a:r>
              <a:rPr lang="ko-KR" altLang="en-US" sz="1200" dirty="0" err="1">
                <a:latin typeface="+mn-ea"/>
                <a:ea typeface="+mn-ea"/>
              </a:rPr>
              <a:t>임계치를</a:t>
            </a:r>
            <a:r>
              <a:rPr lang="ko-KR" altLang="en-US" sz="1200" dirty="0">
                <a:latin typeface="+mn-ea"/>
                <a:ea typeface="+mn-ea"/>
              </a:rPr>
              <a:t> 넘어서는 경우 알림 기능을 통한 모니터링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67445" y="4221063"/>
            <a:ext cx="421322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목적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사용자 응답 속도 측정을 통한 장애 여부 파악</a:t>
            </a:r>
          </a:p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공격징후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서버 응답 속도가 현저하게 올라가는 경우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909245" y="4227413"/>
            <a:ext cx="42195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목적 </a:t>
            </a:r>
            <a:r>
              <a:rPr lang="en-US" altLang="ko-KR" sz="1200" dirty="0">
                <a:latin typeface="+mn-ea"/>
                <a:ea typeface="+mn-ea"/>
              </a:rPr>
              <a:t>:</a:t>
            </a:r>
            <a:r>
              <a:rPr lang="ko-KR" altLang="en-US" sz="1200" dirty="0">
                <a:latin typeface="+mn-ea"/>
                <a:ea typeface="+mn-ea"/>
              </a:rPr>
              <a:t>공격대상확인 및 공격</a:t>
            </a:r>
            <a:r>
              <a:rPr lang="en-US" altLang="ko-KR" sz="1200" dirty="0">
                <a:latin typeface="+mn-ea"/>
                <a:ea typeface="+mn-ea"/>
              </a:rPr>
              <a:t>IP(</a:t>
            </a:r>
            <a:r>
              <a:rPr lang="ko-KR" altLang="en-US" sz="1200" dirty="0">
                <a:latin typeface="+mn-ea"/>
                <a:ea typeface="+mn-ea"/>
              </a:rPr>
              <a:t>국내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국외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변조 여부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파악</a:t>
            </a:r>
            <a:endParaRPr lang="en-US" altLang="ko-KR" sz="1200" dirty="0">
              <a:latin typeface="+mn-ea"/>
              <a:ea typeface="+mn-ea"/>
            </a:endParaRPr>
          </a:p>
          <a:p>
            <a:pPr marL="171450" indent="-171450" latinLnBrk="0">
              <a:buFont typeface="Wingdings" pitchFamily="2" charset="2"/>
              <a:buChar char="u"/>
              <a:defRPr/>
            </a:pPr>
            <a:r>
              <a:rPr lang="ko-KR" altLang="en-US" sz="1200" dirty="0">
                <a:latin typeface="+mn-ea"/>
                <a:ea typeface="+mn-ea"/>
              </a:rPr>
              <a:t>공격징후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동일 </a:t>
            </a:r>
            <a:r>
              <a:rPr lang="en-US" altLang="ko-KR" sz="1200" dirty="0">
                <a:latin typeface="+mn-ea"/>
                <a:ea typeface="+mn-ea"/>
              </a:rPr>
              <a:t>IP</a:t>
            </a:r>
            <a:r>
              <a:rPr lang="ko-KR" altLang="en-US" sz="1200" dirty="0">
                <a:latin typeface="+mn-ea"/>
                <a:ea typeface="+mn-ea"/>
              </a:rPr>
              <a:t>가 지속적으로 방화벽 서버에 들어오는 경우</a:t>
            </a:r>
          </a:p>
        </p:txBody>
      </p:sp>
      <p:sp>
        <p:nvSpPr>
          <p:cNvPr id="31" name="직사각형 30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26718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ECMinerLA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™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모니터링 방법론 개발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cs typeface="Arial" pitchFamily="34" charset="0"/>
              </a:rPr>
              <a:t>원시 로그 데이터를 </a:t>
            </a:r>
            <a:r>
              <a:rPr lang="en-US" altLang="ko-KR" dirty="0">
                <a:cs typeface="Arial" pitchFamily="34" charset="0"/>
              </a:rPr>
              <a:t>Social Network Analysis </a:t>
            </a:r>
            <a:r>
              <a:rPr lang="ko-KR" altLang="en-US" dirty="0">
                <a:cs typeface="Arial" pitchFamily="34" charset="0"/>
              </a:rPr>
              <a:t>방법 활용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cs typeface="Arial" pitchFamily="34" charset="0"/>
              </a:rPr>
              <a:t>이상 징후 및 업무 과부화 검출 등 다양한 보안 관련 현황을 </a:t>
            </a:r>
            <a:r>
              <a:rPr lang="en-US" altLang="ko-KR" dirty="0">
                <a:cs typeface="Arial" pitchFamily="34" charset="0"/>
              </a:rPr>
              <a:t>SNA </a:t>
            </a:r>
            <a:r>
              <a:rPr lang="ko-KR" altLang="en-US" dirty="0">
                <a:cs typeface="Arial" pitchFamily="34" charset="0"/>
              </a:rPr>
              <a:t>분석을 통해 전체적 현황을 파악함으로써 업무 프로세스 향상 및 내부 보안 강화 등에 활용하고자 함</a:t>
            </a:r>
            <a:r>
              <a:rPr lang="en-US" altLang="ko-KR" dirty="0">
                <a:cs typeface="Arial" pitchFamily="34" charset="0"/>
              </a:rPr>
              <a:t>. 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00473" y="81445"/>
            <a:ext cx="6962328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보안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Log 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데이터 분석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(3/4)</a:t>
            </a:r>
          </a:p>
        </p:txBody>
      </p:sp>
      <p:sp>
        <p:nvSpPr>
          <p:cNvPr id="18" name="모서리가 둥근 직사각형 24"/>
          <p:cNvSpPr/>
          <p:nvPr/>
        </p:nvSpPr>
        <p:spPr bwMode="auto">
          <a:xfrm>
            <a:off x="3456434" y="2309181"/>
            <a:ext cx="6194425" cy="4138449"/>
          </a:xfrm>
          <a:prstGeom prst="roundRect">
            <a:avLst>
              <a:gd name="adj" fmla="val 667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19" name="모서리가 둥근 직사각형 30"/>
          <p:cNvSpPr/>
          <p:nvPr/>
        </p:nvSpPr>
        <p:spPr bwMode="auto">
          <a:xfrm>
            <a:off x="3538984" y="2826870"/>
            <a:ext cx="5976938" cy="3501699"/>
          </a:xfrm>
          <a:prstGeom prst="roundRect">
            <a:avLst>
              <a:gd name="adj" fmla="val 5274"/>
            </a:avLst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20" name="모서리가 둥근 직사각형 4"/>
          <p:cNvSpPr/>
          <p:nvPr/>
        </p:nvSpPr>
        <p:spPr bwMode="auto">
          <a:xfrm>
            <a:off x="300484" y="2309182"/>
            <a:ext cx="2641600" cy="4144154"/>
          </a:xfrm>
          <a:prstGeom prst="roundRect">
            <a:avLst>
              <a:gd name="adj" fmla="val 667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21" name="모서리가 둥근 직사각형 29"/>
          <p:cNvSpPr/>
          <p:nvPr/>
        </p:nvSpPr>
        <p:spPr bwMode="auto">
          <a:xfrm>
            <a:off x="413197" y="4585494"/>
            <a:ext cx="2416175" cy="1790700"/>
          </a:xfrm>
          <a:prstGeom prst="roundRect">
            <a:avLst>
              <a:gd name="adj" fmla="val 5274"/>
            </a:avLst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22" name="모서리가 둥근 직사각형 26"/>
          <p:cNvSpPr/>
          <p:nvPr/>
        </p:nvSpPr>
        <p:spPr bwMode="auto">
          <a:xfrm>
            <a:off x="398909" y="2467627"/>
            <a:ext cx="2416175" cy="1676542"/>
          </a:xfrm>
          <a:prstGeom prst="roundRect">
            <a:avLst>
              <a:gd name="adj" fmla="val 5274"/>
            </a:avLst>
          </a:prstGeom>
          <a:solidFill>
            <a:schemeClr val="bg1">
              <a:lumMod val="85000"/>
              <a:alpha val="80000"/>
            </a:schemeClr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grpSp>
        <p:nvGrpSpPr>
          <p:cNvPr id="23" name="그룹 22"/>
          <p:cNvGrpSpPr>
            <a:grpSpLocks/>
          </p:cNvGrpSpPr>
          <p:nvPr/>
        </p:nvGrpSpPr>
        <p:grpSpPr bwMode="auto">
          <a:xfrm>
            <a:off x="3631059" y="2764631"/>
            <a:ext cx="5803900" cy="3127375"/>
            <a:chOff x="1138238" y="1619250"/>
            <a:chExt cx="6757989" cy="4435475"/>
          </a:xfrm>
        </p:grpSpPr>
        <p:pic>
          <p:nvPicPr>
            <p:cNvPr id="24" name="그림 1"/>
            <p:cNvPicPr>
              <a:picLocks noChangeAspect="1"/>
            </p:cNvPicPr>
            <p:nvPr/>
          </p:nvPicPr>
          <p:blipFill>
            <a:blip r:embed="rId2" cstate="print"/>
            <a:srcRect r="2251"/>
            <a:stretch>
              <a:fillRect/>
            </a:stretch>
          </p:blipFill>
          <p:spPr bwMode="auto">
            <a:xfrm>
              <a:off x="1138238" y="1619250"/>
              <a:ext cx="6757989" cy="443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타원 24"/>
            <p:cNvSpPr/>
            <p:nvPr/>
          </p:nvSpPr>
          <p:spPr bwMode="gray">
            <a:xfrm>
              <a:off x="3012582" y="3717657"/>
              <a:ext cx="720901" cy="686711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>
                <a:defRPr/>
              </a:pPr>
              <a:endParaRPr kumimoji="0"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36795" y="4478668"/>
              <a:ext cx="1033291" cy="2724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lvl="1" algn="ctr">
                <a:spcBef>
                  <a:spcPct val="20000"/>
                </a:spcBef>
                <a:defRPr/>
              </a:pPr>
              <a:r>
                <a:rPr lang="en-US" altLang="ko-KR" sz="800" b="1" dirty="0">
                  <a:solidFill>
                    <a:srgbClr val="FF0000"/>
                  </a:solidFill>
                  <a:latin typeface="+mn-ea"/>
                </a:rPr>
                <a:t>Overloading</a:t>
              </a:r>
            </a:p>
          </p:txBody>
        </p:sp>
        <p:pic>
          <p:nvPicPr>
            <p:cNvPr id="27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 l="7805" t="11754" r="7777" b="18671"/>
            <a:stretch>
              <a:fillRect/>
            </a:stretch>
          </p:blipFill>
          <p:spPr bwMode="auto">
            <a:xfrm>
              <a:off x="4518025" y="3959225"/>
              <a:ext cx="855664" cy="1152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 l="7381" t="11971" r="7170" b="21439"/>
            <a:stretch>
              <a:fillRect/>
            </a:stretch>
          </p:blipFill>
          <p:spPr bwMode="auto">
            <a:xfrm>
              <a:off x="3008313" y="2584450"/>
              <a:ext cx="525462" cy="66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 l="4355" t="10583" r="3865" b="2191"/>
            <a:stretch>
              <a:fillRect/>
            </a:stretch>
          </p:blipFill>
          <p:spPr bwMode="auto">
            <a:xfrm>
              <a:off x="5373688" y="3225800"/>
              <a:ext cx="354012" cy="56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 cstate="print"/>
          <a:srcRect t="19565" r="14516"/>
          <a:stretch>
            <a:fillRect/>
          </a:stretch>
        </p:blipFill>
        <p:spPr bwMode="auto">
          <a:xfrm>
            <a:off x="617984" y="5101431"/>
            <a:ext cx="1993900" cy="11223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1303784" y="4144169"/>
            <a:ext cx="754063" cy="246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Matrix </a:t>
            </a:r>
            <a:r>
              <a:rPr lang="ko-KR" altLang="en-US" sz="1000" b="1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화</a:t>
            </a:r>
          </a:p>
        </p:txBody>
      </p:sp>
      <p:pic>
        <p:nvPicPr>
          <p:cNvPr id="33" name="Picture 113" descr="34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9372" y="3463131"/>
            <a:ext cx="820737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 bwMode="auto">
          <a:xfrm>
            <a:off x="498922" y="4672806"/>
            <a:ext cx="2266950" cy="28733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SNA</a:t>
            </a:r>
            <a:r>
              <a:rPr lang="ko-KR" altLang="en-US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를 하기 위한 </a:t>
            </a:r>
            <a:r>
              <a:rPr lang="en-US" altLang="ko-KR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Matrix</a:t>
            </a:r>
            <a:r>
              <a:rPr lang="ko-KR" altLang="en-US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화</a:t>
            </a:r>
            <a:endParaRPr lang="en-US" altLang="ko-KR" sz="1200" b="1" i="1" dirty="0">
              <a:solidFill>
                <a:schemeClr val="bg1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35" name="직사각형 28"/>
          <p:cNvSpPr>
            <a:spLocks noChangeArrowheads="1"/>
          </p:cNvSpPr>
          <p:nvPr/>
        </p:nvSpPr>
        <p:spPr bwMode="auto">
          <a:xfrm>
            <a:off x="7880797" y="5892006"/>
            <a:ext cx="1722437" cy="436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just">
              <a:lnSpc>
                <a:spcPct val="120000"/>
              </a:lnSpc>
              <a:tabLst>
                <a:tab pos="95250" algn="l"/>
              </a:tabLst>
            </a:pPr>
            <a:r>
              <a:rPr lang="ko-KR" altLang="en-US" sz="800">
                <a:latin typeface="Arial" pitchFamily="34" charset="0"/>
                <a:ea typeface="맑은 고딕" pitchFamily="50" charset="-127"/>
              </a:rPr>
              <a:t>노드</a:t>
            </a:r>
            <a:r>
              <a:rPr lang="en-US" altLang="ko-KR" sz="800">
                <a:latin typeface="Arial" pitchFamily="34" charset="0"/>
                <a:ea typeface="맑은 고딕" pitchFamily="50" charset="-127"/>
              </a:rPr>
              <a:t> : Red (</a:t>
            </a:r>
            <a:r>
              <a:rPr lang="ko-KR" altLang="en-US" sz="800">
                <a:latin typeface="Arial" pitchFamily="34" charset="0"/>
                <a:ea typeface="맑은 고딕" pitchFamily="50" charset="-127"/>
              </a:rPr>
              <a:t>출발 </a:t>
            </a:r>
            <a:r>
              <a:rPr lang="en-US" altLang="ko-KR" sz="800">
                <a:latin typeface="Arial" pitchFamily="34" charset="0"/>
                <a:ea typeface="맑은 고딕" pitchFamily="50" charset="-127"/>
              </a:rPr>
              <a:t>IP), </a:t>
            </a:r>
          </a:p>
          <a:p>
            <a:pPr algn="just">
              <a:lnSpc>
                <a:spcPct val="120000"/>
              </a:lnSpc>
              <a:tabLst>
                <a:tab pos="95250" algn="l"/>
              </a:tabLst>
            </a:pPr>
            <a:r>
              <a:rPr lang="en-US" altLang="ko-KR" sz="800">
                <a:latin typeface="Arial" pitchFamily="34" charset="0"/>
                <a:ea typeface="맑은 고딕" pitchFamily="50" charset="-127"/>
              </a:rPr>
              <a:t>           Blue (</a:t>
            </a:r>
            <a:r>
              <a:rPr lang="ko-KR" altLang="en-US" sz="800">
                <a:latin typeface="Arial" pitchFamily="34" charset="0"/>
                <a:ea typeface="맑은 고딕" pitchFamily="50" charset="-127"/>
              </a:rPr>
              <a:t>도착</a:t>
            </a:r>
            <a:r>
              <a:rPr lang="en-US" altLang="ko-KR" sz="800">
                <a:latin typeface="Arial" pitchFamily="34" charset="0"/>
                <a:ea typeface="맑은 고딕" pitchFamily="50" charset="-127"/>
              </a:rPr>
              <a:t>_ip)</a:t>
            </a:r>
          </a:p>
          <a:p>
            <a:pPr algn="just">
              <a:lnSpc>
                <a:spcPct val="120000"/>
              </a:lnSpc>
              <a:tabLst>
                <a:tab pos="95250" algn="l"/>
              </a:tabLst>
            </a:pPr>
            <a:r>
              <a:rPr lang="ko-KR" altLang="en-US" sz="800">
                <a:latin typeface="Arial" pitchFamily="34" charset="0"/>
                <a:ea typeface="맑은 고딕" pitchFamily="50" charset="-127"/>
              </a:rPr>
              <a:t>연결선</a:t>
            </a:r>
            <a:r>
              <a:rPr lang="en-US" altLang="ko-KR" sz="800">
                <a:latin typeface="Arial" pitchFamily="34" charset="0"/>
                <a:ea typeface="맑은 고딕" pitchFamily="50" charset="-127"/>
              </a:rPr>
              <a:t> : connect(S_ip -&gt; D_ip)</a:t>
            </a: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8" cstate="print"/>
          <a:srcRect l="16434" t="23007" r="14030" b="6046"/>
          <a:stretch>
            <a:fillRect/>
          </a:stretch>
        </p:blipFill>
        <p:spPr bwMode="auto">
          <a:xfrm>
            <a:off x="627509" y="2905518"/>
            <a:ext cx="1958975" cy="11304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 bwMode="auto">
          <a:xfrm>
            <a:off x="473521" y="2519920"/>
            <a:ext cx="2266950" cy="24431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ko-KR" altLang="en-US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원시 </a:t>
            </a:r>
            <a:r>
              <a:rPr lang="en-US" altLang="ko-KR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Log</a:t>
            </a:r>
          </a:p>
        </p:txBody>
      </p:sp>
      <p:sp>
        <p:nvSpPr>
          <p:cNvPr id="38" name="직사각형 37"/>
          <p:cNvSpPr/>
          <p:nvPr/>
        </p:nvSpPr>
        <p:spPr bwMode="auto">
          <a:xfrm>
            <a:off x="3538984" y="2514992"/>
            <a:ext cx="5976938" cy="28257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  <a:defRPr/>
            </a:pPr>
            <a:r>
              <a:rPr lang="en-US" altLang="ko-KR" sz="1200" b="1" i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</a:rPr>
              <a:t>Social Network Analysis</a:t>
            </a:r>
          </a:p>
        </p:txBody>
      </p:sp>
      <p:sp>
        <p:nvSpPr>
          <p:cNvPr id="39" name="직사각형 38">
            <a:hlinkClick r:id="rId9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6684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00473" y="81445"/>
            <a:ext cx="6962328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보안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Log 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데이터 분석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(4/4)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92993" y="695132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구축 효과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066" y="1250559"/>
            <a:ext cx="8649997" cy="72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095028"/>
            <a:ext cx="3240360" cy="324000"/>
          </a:xfrm>
          <a:prstGeom prst="rect">
            <a:avLst/>
          </a:prstGeom>
          <a:solidFill>
            <a:srgbClr val="3164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내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/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외부 보안 관리 효율성 향상</a:t>
            </a: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642172" y="1417233"/>
            <a:ext cx="3030562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보안 관련 현황을 한 눈에 살펴보고 </a:t>
            </a:r>
            <a:r>
              <a:rPr kumimoji="0" lang="ko-KR" altLang="en-US" sz="1200" dirty="0">
                <a:solidFill>
                  <a:srgbClr val="CB400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즉각적인 의사결정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가능함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이상 징후 발생과 동시에 장애 현황 즉시 파악 가능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6066" y="2233612"/>
            <a:ext cx="8649995" cy="72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071110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내부 보안 관리 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Speed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642171" y="2417706"/>
            <a:ext cx="5102916" cy="47747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 사용 용이성 및 즉각 대응 조치 가능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S/W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기반으로 </a:t>
            </a:r>
            <a:r>
              <a:rPr kumimoji="0" lang="ko-KR" altLang="en-US" sz="1200" dirty="0">
                <a:solidFill>
                  <a:srgbClr val="D7413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조회 속도가 상승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하여 보안 현황을 파악하는 시간이 감소함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48275" y="3395717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여러 분석방법이 가능하여 장애 발생 및 이상 징후의 </a:t>
            </a:r>
            <a:r>
              <a:rPr kumimoji="0" lang="ko-KR" altLang="en-US" sz="1200" dirty="0">
                <a:solidFill>
                  <a:srgbClr val="D7413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원인을 </a:t>
            </a:r>
            <a:r>
              <a:rPr kumimoji="0" lang="ko-KR" altLang="en-US" sz="1200" dirty="0" err="1">
                <a:solidFill>
                  <a:srgbClr val="D7413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추적이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하기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용이함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보안 현황의 최적화로 인해 </a:t>
            </a:r>
            <a:r>
              <a:rPr kumimoji="0" lang="ko-KR" altLang="en-US" sz="1200" dirty="0">
                <a:solidFill>
                  <a:srgbClr val="D74135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인과관계 및 개선방향 도출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용이함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6066" y="3224009"/>
            <a:ext cx="8649995" cy="72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3061804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공격 현황 분석 및 추적 용이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648275" y="5698024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보안 분야에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커스터마이징된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ECMinerLA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™ 모니터링 체계 개발 및 구축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침입에 대한 모든 유형 파악 및 패턴 생성으로 인한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화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장애 여부 진단 모니터링 시스템 및 공격 대응 시스템 구축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6066" y="5472122"/>
            <a:ext cx="8649995" cy="9709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776536" y="5301208"/>
            <a:ext cx="3240360" cy="324000"/>
          </a:xfrm>
          <a:prstGeom prst="rect">
            <a:avLst/>
          </a:prstGeom>
          <a:solidFill>
            <a:srgbClr val="F38F15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algn="ctr" eaLnBrk="0" hangingPunct="0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및 구축</a:t>
            </a: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83468" y="4921711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향후 계획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48276" y="4397060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분야별 사용자 편의성 적용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네트워크 분석을 통해 과부하 및 장애 요인 제거로 인한 업무 프로세스 향상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6067" y="4223413"/>
            <a:ext cx="8649995" cy="72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blackWhite">
          <a:xfrm>
            <a:off x="776537" y="4052498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업무 프로세스 향상 및 효율화</a:t>
            </a:r>
          </a:p>
        </p:txBody>
      </p:sp>
      <p:sp>
        <p:nvSpPr>
          <p:cNvPr id="27" name="직사각형 26">
            <a:hlinkClick r:id="rId7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773899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5298947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™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사용자 주도 통합 분석</a:t>
            </a: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ECMinerLA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™</a:t>
            </a:r>
            <a:r>
              <a:rPr lang="ko-KR" altLang="en-US" sz="12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실시간 예방감사 체계구축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2013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P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 전사 데이터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(1/7)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2504256" cy="964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내부감사 환경변화에 따른 감사체계 전환 필요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 시스템 전면 개편 필요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실시간 </a:t>
            </a:r>
            <a:r>
              <a:rPr lang="ko-KR" altLang="en-US" sz="1200" dirty="0" err="1"/>
              <a:t>리스크</a:t>
            </a:r>
            <a:r>
              <a:rPr lang="ko-KR" altLang="en-US" sz="1200" dirty="0"/>
              <a:t> 관리 필요</a:t>
            </a:r>
            <a:endParaRPr lang="en-US" altLang="ko-KR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472115" y="2564827"/>
            <a:ext cx="3176535" cy="964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리스크의 명확화로 감사 업무 효율 증대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실시간 리스크 정보 제공으로 예방 감사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감사 업무의 과학화 등 스마트한 감사 프로세스 구축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999352" cy="7253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실시간 점검으로 시정조치 및 낭비 절감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리스크 진단 정확도 및 감사 효율 증대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9104" y="3921664"/>
            <a:ext cx="3482920" cy="2538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419472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(2/7)</a:t>
            </a:r>
          </a:p>
        </p:txBody>
      </p:sp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415925" y="1014561"/>
            <a:ext cx="921601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시스템은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데이터마이닝 소프트웨어인 </a:t>
            </a:r>
            <a:r>
              <a:rPr lang="en-US" altLang="ko-KR" sz="1400" b="0" dirty="0" err="1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ECMiner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™,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데이터간 연관관계를 가시화시켜주는 </a:t>
            </a:r>
            <a:r>
              <a:rPr lang="en-US" altLang="ko-KR" sz="1400" b="0" dirty="0" err="1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ECMinerLA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™,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대시보드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리스크 모니터링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리스크 프로파일 관리 기능을 제공하는 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RMS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포탈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실시간 리스크 정보 제공 기능으로 구성됨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.</a:t>
            </a:r>
          </a:p>
        </p:txBody>
      </p:sp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291530" y="696708"/>
            <a:ext cx="9358884" cy="2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 시스템 아키텍처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4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632520" y="1772816"/>
            <a:ext cx="1512168" cy="540043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kern="0" dirty="0">
                <a:solidFill>
                  <a:prstClr val="white"/>
                </a:solidFill>
                <a:latin typeface="+mn-ea"/>
                <a:ea typeface="+mn-ea"/>
              </a:rPr>
              <a:t>Data Source</a:t>
            </a:r>
            <a:endParaRPr lang="ko-KR" altLang="en-US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32520" y="2381251"/>
            <a:ext cx="1512168" cy="39280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46" name="AutoShape 38"/>
          <p:cNvSpPr>
            <a:spLocks noChangeArrowheads="1"/>
          </p:cNvSpPr>
          <p:nvPr/>
        </p:nvSpPr>
        <p:spPr bwMode="auto">
          <a:xfrm>
            <a:off x="831287" y="2557259"/>
            <a:ext cx="1114625" cy="580795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+mn-ea"/>
                <a:ea typeface="+mn-ea"/>
              </a:rPr>
              <a:t>ERP</a:t>
            </a:r>
            <a:endParaRPr kumimoji="0" lang="ko-KR" altLang="en-US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7" name="AutoShape 38"/>
          <p:cNvSpPr>
            <a:spLocks noChangeArrowheads="1"/>
          </p:cNvSpPr>
          <p:nvPr/>
        </p:nvSpPr>
        <p:spPr bwMode="auto">
          <a:xfrm>
            <a:off x="830609" y="3260185"/>
            <a:ext cx="1114625" cy="580795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+mn-ea"/>
                <a:ea typeface="+mn-ea"/>
              </a:rPr>
              <a:t>DW</a:t>
            </a:r>
            <a:endParaRPr kumimoji="0" lang="ko-KR" altLang="en-US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8" name="AutoShape 38"/>
          <p:cNvSpPr>
            <a:spLocks noChangeArrowheads="1"/>
          </p:cNvSpPr>
          <p:nvPr/>
        </p:nvSpPr>
        <p:spPr bwMode="auto">
          <a:xfrm>
            <a:off x="833042" y="3960573"/>
            <a:ext cx="1114625" cy="580795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+mn-ea"/>
                <a:ea typeface="+mn-ea"/>
              </a:rPr>
              <a:t>MES</a:t>
            </a:r>
            <a:endParaRPr kumimoji="0" lang="ko-KR" altLang="en-US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388608" y="4613536"/>
            <a:ext cx="36000" cy="396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88608" y="4764881"/>
            <a:ext cx="36000" cy="3272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51" name="AutoShape 38"/>
          <p:cNvSpPr>
            <a:spLocks noChangeArrowheads="1"/>
          </p:cNvSpPr>
          <p:nvPr/>
        </p:nvSpPr>
        <p:spPr bwMode="auto">
          <a:xfrm>
            <a:off x="830608" y="4925040"/>
            <a:ext cx="1114625" cy="580795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200" b="0" dirty="0">
                <a:solidFill>
                  <a:prstClr val="black"/>
                </a:solidFill>
                <a:latin typeface="+mn-ea"/>
                <a:ea typeface="+mn-ea"/>
              </a:rPr>
              <a:t>업무 시스템</a:t>
            </a:r>
            <a:endParaRPr kumimoji="0" lang="ko-KR" altLang="en-US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05820" y="5625428"/>
            <a:ext cx="1172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전사 데이터를 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대상으로 함</a:t>
            </a:r>
          </a:p>
        </p:txBody>
      </p:sp>
      <p:sp>
        <p:nvSpPr>
          <p:cNvPr id="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2648745" y="1769516"/>
            <a:ext cx="6856388" cy="543344"/>
          </a:xfrm>
          <a:prstGeom prst="rect">
            <a:avLst/>
          </a:prstGeom>
          <a:solidFill>
            <a:srgbClr val="3164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+mn-ea"/>
                <a:ea typeface="+mn-ea"/>
              </a:rPr>
              <a:t>신정도 경영시스템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8862" y="2539603"/>
            <a:ext cx="2342506" cy="152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1813" y="2539603"/>
            <a:ext cx="2342505" cy="147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그룹 146"/>
          <p:cNvGrpSpPr/>
          <p:nvPr/>
        </p:nvGrpSpPr>
        <p:grpSpPr>
          <a:xfrm>
            <a:off x="2796766" y="4140349"/>
            <a:ext cx="2340260" cy="1578967"/>
            <a:chOff x="2900772" y="4626427"/>
            <a:chExt cx="2340260" cy="1578967"/>
          </a:xfrm>
        </p:grpSpPr>
        <p:sp>
          <p:nvSpPr>
            <p:cNvPr id="90" name="직사각형 89"/>
            <p:cNvSpPr/>
            <p:nvPr/>
          </p:nvSpPr>
          <p:spPr>
            <a:xfrm>
              <a:off x="2900772" y="4626427"/>
              <a:ext cx="2340260" cy="1578967"/>
            </a:xfrm>
            <a:prstGeom prst="rect">
              <a:avLst/>
            </a:prstGeom>
            <a:noFill/>
            <a:ln>
              <a:solidFill>
                <a:srgbClr val="595959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/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985880" y="5008564"/>
              <a:ext cx="2162968" cy="349200"/>
            </a:xfrm>
            <a:prstGeom prst="rect">
              <a:avLst/>
            </a:prstGeom>
            <a:noFill/>
            <a:ln>
              <a:solidFill>
                <a:srgbClr val="59595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latin typeface="+mn-ea"/>
                </a:rPr>
                <a:t>시점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제공정보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담당자 정의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985880" y="5378787"/>
              <a:ext cx="2162968" cy="349200"/>
            </a:xfrm>
            <a:prstGeom prst="rect">
              <a:avLst/>
            </a:prstGeom>
            <a:noFill/>
            <a:ln>
              <a:solidFill>
                <a:srgbClr val="59595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latin typeface="+mn-ea"/>
                </a:rPr>
                <a:t>조건</a:t>
              </a:r>
              <a:r>
                <a:rPr lang="en-US" altLang="ko-KR" sz="1200" b="1" dirty="0">
                  <a:latin typeface="+mn-ea"/>
                </a:rPr>
                <a:t>(</a:t>
              </a:r>
              <a:r>
                <a:rPr lang="ko-KR" altLang="en-US" sz="1200" b="1" dirty="0">
                  <a:latin typeface="+mn-ea"/>
                </a:rPr>
                <a:t>이상징후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리스크</a:t>
              </a:r>
              <a:r>
                <a:rPr lang="en-US" altLang="ko-KR" sz="1200" b="1" dirty="0">
                  <a:latin typeface="+mn-ea"/>
                </a:rPr>
                <a:t>)</a:t>
              </a:r>
              <a:r>
                <a:rPr lang="ko-KR" altLang="en-US" sz="1200" b="1" dirty="0">
                  <a:latin typeface="+mn-ea"/>
                </a:rPr>
                <a:t> 정의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985880" y="5749009"/>
              <a:ext cx="2162968" cy="349200"/>
            </a:xfrm>
            <a:prstGeom prst="rect">
              <a:avLst/>
            </a:prstGeom>
            <a:noFill/>
            <a:ln>
              <a:solidFill>
                <a:srgbClr val="595959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latinLnBrk="0"/>
              <a:r>
                <a:rPr lang="ko-KR" altLang="en-US" sz="1200" b="1" dirty="0">
                  <a:latin typeface="+mn-ea"/>
                </a:rPr>
                <a:t>인터페이스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채널 정의</a:t>
              </a:r>
            </a:p>
          </p:txBody>
        </p:sp>
      </p:grpSp>
      <p:sp>
        <p:nvSpPr>
          <p:cNvPr id="94" name="직사각형 93"/>
          <p:cNvSpPr/>
          <p:nvPr/>
        </p:nvSpPr>
        <p:spPr bwMode="auto">
          <a:xfrm>
            <a:off x="2648744" y="2381251"/>
            <a:ext cx="6856388" cy="342401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dirty="0">
              <a:latin typeface="+mn-ea"/>
              <a:cs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96766" y="2504138"/>
            <a:ext cx="2340260" cy="288000"/>
          </a:xfrm>
          <a:prstGeom prst="rect">
            <a:avLst/>
          </a:prstGeom>
          <a:solidFill>
            <a:srgbClr val="31649C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r>
              <a:rPr lang="en-US" altLang="ko-KR" sz="1200" dirty="0" err="1">
                <a:latin typeface="+mn-ea"/>
              </a:rPr>
              <a:t>ECMiner</a:t>
            </a:r>
            <a:r>
              <a:rPr lang="en-US" altLang="ko-KR" sz="1200" dirty="0">
                <a:latin typeface="+mn-ea"/>
              </a:rPr>
              <a:t>™  </a:t>
            </a:r>
            <a:r>
              <a:rPr lang="ko-KR" altLang="en-US" sz="1200" dirty="0">
                <a:latin typeface="+mn-ea"/>
              </a:rPr>
              <a:t>빅데이터 분석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51811" y="2504138"/>
            <a:ext cx="2342506" cy="288000"/>
          </a:xfrm>
          <a:prstGeom prst="rect">
            <a:avLst/>
          </a:prstGeom>
          <a:solidFill>
            <a:srgbClr val="EE541E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r>
              <a:rPr lang="en-US" altLang="ko-KR" sz="1200" dirty="0" err="1">
                <a:latin typeface="+mn-ea"/>
              </a:rPr>
              <a:t>ECMinerLA</a:t>
            </a:r>
            <a:r>
              <a:rPr lang="en-US" altLang="ko-KR" sz="1200" dirty="0">
                <a:latin typeface="+mn-ea"/>
              </a:rPr>
              <a:t>™ </a:t>
            </a:r>
            <a:r>
              <a:rPr lang="ko-KR" altLang="en-US" sz="1200" dirty="0">
                <a:latin typeface="+mn-ea"/>
              </a:rPr>
              <a:t>연계 분석</a:t>
            </a: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051813" y="4149874"/>
            <a:ext cx="2342505" cy="157240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98" name="TextBox 97"/>
          <p:cNvSpPr txBox="1"/>
          <p:nvPr/>
        </p:nvSpPr>
        <p:spPr>
          <a:xfrm>
            <a:off x="7051811" y="4099551"/>
            <a:ext cx="2342506" cy="288000"/>
          </a:xfrm>
          <a:prstGeom prst="rect">
            <a:avLst/>
          </a:prstGeom>
          <a:solidFill>
            <a:srgbClr val="595959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r>
              <a:rPr lang="en-US" altLang="ko-KR" sz="1200" dirty="0">
                <a:latin typeface="+mn-ea"/>
              </a:rPr>
              <a:t>RMS </a:t>
            </a:r>
            <a:r>
              <a:rPr lang="ko-KR" altLang="en-US" sz="1200" dirty="0">
                <a:latin typeface="+mn-ea"/>
              </a:rPr>
              <a:t>포탈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96853" y="3907765"/>
            <a:ext cx="575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RMS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DB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01" name="꺾인 연결선 255"/>
          <p:cNvCxnSpPr/>
          <p:nvPr/>
        </p:nvCxnSpPr>
        <p:spPr>
          <a:xfrm>
            <a:off x="5141369" y="3152179"/>
            <a:ext cx="439329" cy="867283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262"/>
          <p:cNvCxnSpPr/>
          <p:nvPr/>
        </p:nvCxnSpPr>
        <p:spPr>
          <a:xfrm flipV="1">
            <a:off x="5137027" y="4205435"/>
            <a:ext cx="443671" cy="904342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267"/>
          <p:cNvCxnSpPr/>
          <p:nvPr/>
        </p:nvCxnSpPr>
        <p:spPr>
          <a:xfrm flipV="1">
            <a:off x="6588810" y="3152179"/>
            <a:ext cx="463003" cy="86728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271"/>
          <p:cNvCxnSpPr/>
          <p:nvPr/>
        </p:nvCxnSpPr>
        <p:spPr>
          <a:xfrm>
            <a:off x="6588810" y="4205436"/>
            <a:ext cx="463003" cy="910585"/>
          </a:xfrm>
          <a:prstGeom prst="bentConnector3">
            <a:avLst>
              <a:gd name="adj1" fmla="val 50000"/>
            </a:avLst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794520" y="4134600"/>
            <a:ext cx="2342506" cy="288000"/>
          </a:xfrm>
          <a:prstGeom prst="rect">
            <a:avLst/>
          </a:prstGeom>
          <a:solidFill>
            <a:srgbClr val="31859C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>
                <a:latin typeface="+mn-ea"/>
              </a:rPr>
              <a:t>실시간 리스크 정보 제공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23591" y="5949320"/>
            <a:ext cx="6865913" cy="36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고객사의 그룹웨어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메일 등의 채널로 리스크 발생을 알림</a:t>
            </a:r>
          </a:p>
        </p:txBody>
      </p:sp>
      <p:cxnSp>
        <p:nvCxnSpPr>
          <p:cNvPr id="107" name="직선 화살표 연결선 106"/>
          <p:cNvCxnSpPr>
            <a:stCxn id="90" idx="2"/>
          </p:cNvCxnSpPr>
          <p:nvPr/>
        </p:nvCxnSpPr>
        <p:spPr>
          <a:xfrm>
            <a:off x="3966896" y="5719316"/>
            <a:ext cx="0" cy="2443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97" idx="2"/>
          </p:cNvCxnSpPr>
          <p:nvPr/>
        </p:nvCxnSpPr>
        <p:spPr>
          <a:xfrm>
            <a:off x="8223065" y="5722277"/>
            <a:ext cx="0" cy="2413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45" idx="3"/>
          </p:cNvCxnSpPr>
          <p:nvPr/>
        </p:nvCxnSpPr>
        <p:spPr>
          <a:xfrm>
            <a:off x="2144688" y="4345286"/>
            <a:ext cx="50405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AutoShape 38"/>
          <p:cNvSpPr>
            <a:spLocks noChangeArrowheads="1"/>
          </p:cNvSpPr>
          <p:nvPr/>
        </p:nvSpPr>
        <p:spPr bwMode="auto">
          <a:xfrm>
            <a:off x="5580699" y="3509948"/>
            <a:ext cx="1008112" cy="1253296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b="0" dirty="0">
                <a:solidFill>
                  <a:prstClr val="black"/>
                </a:solidFill>
                <a:latin typeface="+mn-ea"/>
                <a:ea typeface="+mn-ea"/>
              </a:rPr>
              <a:t>RMS</a:t>
            </a:r>
            <a:br>
              <a:rPr kumimoji="0" lang="en-US" altLang="ko-KR" b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en-US" altLang="ko-KR" b="0" dirty="0">
                <a:solidFill>
                  <a:prstClr val="black"/>
                </a:solidFill>
                <a:latin typeface="+mn-ea"/>
                <a:ea typeface="+mn-ea"/>
              </a:rPr>
              <a:t>DB</a:t>
            </a:r>
            <a:endParaRPr kumimoji="0" lang="ko-KR" altLang="en-US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39" name="직사각형 38">
            <a:hlinkClick r:id="rId7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020252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42022" y="4941169"/>
            <a:ext cx="4591498" cy="136755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9494" y="4934481"/>
            <a:ext cx="4591498" cy="13742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40977" y="2125506"/>
            <a:ext cx="4591498" cy="245495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9495" y="2125506"/>
            <a:ext cx="4591498" cy="245495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(3/7)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69024" y="1907307"/>
            <a:ext cx="4320000" cy="432000"/>
          </a:xfrm>
          <a:prstGeom prst="rect">
            <a:avLst/>
          </a:prstGeom>
          <a:solidFill>
            <a:srgbClr val="0078B8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-10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</a:rPr>
              <a:t>이상징후</a:t>
            </a:r>
            <a:endParaRPr kumimoji="0" lang="en-US" altLang="ko-KR" sz="1400" b="1" i="0" u="none" strike="noStrike" kern="0" cap="none" spc="-10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6496" y="4700761"/>
            <a:ext cx="4320000" cy="432000"/>
          </a:xfrm>
          <a:prstGeom prst="rect">
            <a:avLst/>
          </a:prstGeom>
          <a:solidFill>
            <a:srgbClr val="80B901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-10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</a:rPr>
              <a:t>현황정보</a:t>
            </a:r>
            <a:endParaRPr kumimoji="0" lang="en-US" altLang="ko-KR" sz="1400" b="1" i="0" u="none" strike="noStrike" kern="0" cap="none" spc="-10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6496" y="1907969"/>
            <a:ext cx="4320000" cy="432000"/>
          </a:xfrm>
          <a:prstGeom prst="rect">
            <a:avLst/>
          </a:prstGeom>
          <a:solidFill>
            <a:schemeClr val="accent2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-10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</a:rPr>
              <a:t>리스크</a:t>
            </a:r>
            <a:endParaRPr kumimoji="0" lang="en-US" altLang="ko-KR" sz="1400" b="1" i="0" u="none" strike="noStrike" kern="0" cap="none" spc="-10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69024" y="2427908"/>
            <a:ext cx="4320000" cy="215255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108000" tIns="108000" rIns="108000" bIns="10800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이상징후는 업무 수행 과정에서 업무 시스템에 기록되는 수많은 데이터 중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부정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오류의 가능성이 존재하는 정보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를 의미함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이상징후 별 데이터 검출 조건에 의해 수집된 데이터는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리스크를 진단하는 기초 데이터 및 감사 수행시 증거 자료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로 활용됨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16496" y="5229199"/>
            <a:ext cx="4320000" cy="10795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108000" tIns="108000" rIns="108000" bIns="10800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현황정보는 부정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오류 등과 직접적인 관련은 없지만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감사 업무에 필요한 유용한 정보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를 의미함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(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예시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)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구매정보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16496" y="2428570"/>
            <a:ext cx="4320000" cy="215255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108000" tIns="108000" rIns="108000" bIns="10800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리스크는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주주가치에 감소를 초래하는 모든 사건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조직의 전략적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업무적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또는 재무적 목표를 달성하는데 영향을 줄 수 있는 불확실한 미래의 사건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등으로 정의될 수 있고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본 시스템에서의 리스크는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부정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오류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, Compliance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등과 관련된 리스크 식별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을 목표로함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</a:p>
          <a:p>
            <a:pPr latinLnBrk="0">
              <a:lnSpc>
                <a:spcPct val="120000"/>
              </a:lnSpc>
              <a:spcBef>
                <a:spcPts val="300"/>
              </a:spcBef>
              <a:defRPr/>
            </a:pPr>
            <a:r>
              <a:rPr lang="ko-KR" altLang="en-US" sz="140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맑은 고딕" panose="020B0503020000020004" pitchFamily="50" charset="-127"/>
              </a:rPr>
              <a:t>리스크와 이상징후를 매핑</a:t>
            </a:r>
            <a:r>
              <a:rPr lang="en-US" altLang="ko-KR" sz="140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40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맑은 고딕" panose="020B0503020000020004" pitchFamily="50" charset="-127"/>
              </a:rPr>
              <a:t>리스크별 이상징후 검출 내역을 수집하여 리스크의 위험정도를 모델 또는 수식 기반으로 산출함</a:t>
            </a:r>
            <a:r>
              <a:rPr lang="en-US" altLang="ko-KR" sz="140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맑은 고딕" panose="020B0503020000020004" pitchFamily="50" charset="-127"/>
              </a:rPr>
              <a:t>.</a:t>
            </a:r>
            <a:endParaRPr kumimoji="0" lang="en-US" altLang="ko-KR" sz="1400" b="0" kern="0" spc="-100" dirty="0">
              <a:ln>
                <a:solidFill>
                  <a:srgbClr val="3C3C3C">
                    <a:alpha val="0"/>
                  </a:srgbClr>
                </a:solidFill>
              </a:ln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69024" y="4700761"/>
            <a:ext cx="4320000" cy="432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-10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</a:rPr>
              <a:t>지표정보</a:t>
            </a:r>
            <a:endParaRPr kumimoji="0" lang="en-US" altLang="ko-KR" sz="1400" b="1" i="0" u="none" strike="noStrike" kern="0" cap="none" spc="-10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69024" y="5229199"/>
            <a:ext cx="4320000" cy="107952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108000" tIns="108000" rIns="108000" bIns="10800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지표정보는 실적 추이를 파악하기위한 자료로 다양한 업무에 대한 실적 데이터를 트랜드 차트로 제공함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 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기업의 전반적인 운영 상황을 파악</a:t>
            </a:r>
            <a:r>
              <a:rPr kumimoji="0" lang="ko-KR" altLang="en-US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할 수 있음</a:t>
            </a:r>
            <a:r>
              <a:rPr kumimoji="0" lang="en-US" altLang="ko-KR" sz="1400" b="0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415925" y="1014561"/>
            <a:ext cx="921601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 latinLnBrk="0">
              <a:spcBef>
                <a:spcPct val="20000"/>
              </a:spcBef>
            </a:pP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리스크 진단의 기초 자료인 이상징후를 데이터 기반으로 구현하고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,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b="0" dirty="0">
                <a:latin typeface="+mn-ea"/>
                <a:ea typeface="맑은 고딕" panose="020B0503020000020004" pitchFamily="50" charset="-127"/>
              </a:rPr>
              <a:t>리스크를 정량화하여 위험도가 높은 건을 우선적으로 조사하도록 구성함</a:t>
            </a:r>
            <a:r>
              <a:rPr lang="en-US" altLang="ko-KR" sz="1400" b="0" dirty="0">
                <a:latin typeface="+mn-ea"/>
                <a:ea typeface="맑은 고딕" panose="020B0503020000020004" pitchFamily="50" charset="-127"/>
              </a:rPr>
              <a:t>.</a:t>
            </a:r>
            <a:r>
              <a:rPr lang="ko-KR" altLang="en-US" sz="1400" b="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이상징후 검출 결과는 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DB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에 적재되어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리스크 진단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및 감사 증거 자료로 활용됨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맑은 고딕" panose="020B0503020000020004" pitchFamily="50" charset="-127"/>
                <a:cs typeface="Arial" charset="0"/>
              </a:rPr>
              <a:t>.</a:t>
            </a: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289494" y="696708"/>
            <a:ext cx="9358884" cy="2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 구현 컨텐츠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19" name="직사각형 18">
            <a:hlinkClick r:id="rId2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55638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(4/7)</a:t>
            </a: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425450" y="990178"/>
            <a:ext cx="921601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</a:pP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이기종 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DB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접근을 통한 데이터수집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데이터 가공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통계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/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패턴 분석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차트를 통한 데이터 가시화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분석결과 저장 등의 기능을 이용하여 사용자 주도 분석을 수행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92101" y="696888"/>
            <a:ext cx="9358884" cy="2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 </a:t>
            </a:r>
            <a:r>
              <a:rPr lang="en-US" altLang="ko-KR" sz="1600" b="1" dirty="0" err="1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ECMiner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™ : 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전사 데이터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(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빅데이터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)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를 대상으로 사용자 주도 통합 분석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525" y="1990179"/>
            <a:ext cx="6228963" cy="4175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직사각형 37"/>
          <p:cNvSpPr/>
          <p:nvPr/>
        </p:nvSpPr>
        <p:spPr bwMode="auto">
          <a:xfrm>
            <a:off x="704528" y="2223443"/>
            <a:ext cx="1512168" cy="388044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9" name="오른쪽 중괄호 48"/>
          <p:cNvSpPr/>
          <p:nvPr/>
        </p:nvSpPr>
        <p:spPr>
          <a:xfrm>
            <a:off x="2442245" y="2252613"/>
            <a:ext cx="432048" cy="3815829"/>
          </a:xfrm>
          <a:prstGeom prst="rightBrace">
            <a:avLst>
              <a:gd name="adj1" fmla="val 36993"/>
              <a:gd name="adj2" fmla="val 49786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04528" y="1772816"/>
            <a:ext cx="1512168" cy="368856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원천데이터</a:t>
            </a:r>
          </a:p>
        </p:txBody>
      </p:sp>
      <p:sp>
        <p:nvSpPr>
          <p:cNvPr id="21" name="AutoShape 38"/>
          <p:cNvSpPr>
            <a:spLocks noChangeArrowheads="1"/>
          </p:cNvSpPr>
          <p:nvPr/>
        </p:nvSpPr>
        <p:spPr bwMode="auto">
          <a:xfrm>
            <a:off x="903299" y="2288868"/>
            <a:ext cx="1114625" cy="702763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  <a:endParaRPr kumimoji="0" lang="ko-KR" altLang="en-US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AutoShape 38"/>
          <p:cNvSpPr>
            <a:spLocks noChangeArrowheads="1"/>
          </p:cNvSpPr>
          <p:nvPr/>
        </p:nvSpPr>
        <p:spPr bwMode="auto">
          <a:xfrm>
            <a:off x="903299" y="3148428"/>
            <a:ext cx="1114625" cy="702763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DW</a:t>
            </a:r>
            <a:endParaRPr kumimoji="0" lang="ko-KR" altLang="en-US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AutoShape 38"/>
          <p:cNvSpPr>
            <a:spLocks noChangeArrowheads="1"/>
          </p:cNvSpPr>
          <p:nvPr/>
        </p:nvSpPr>
        <p:spPr bwMode="auto">
          <a:xfrm>
            <a:off x="903299" y="4009029"/>
            <a:ext cx="1114625" cy="702763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2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</a:t>
            </a:r>
            <a:endParaRPr kumimoji="0" lang="ko-KR" altLang="en-US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AutoShape 38"/>
          <p:cNvSpPr>
            <a:spLocks noChangeArrowheads="1"/>
          </p:cNvSpPr>
          <p:nvPr/>
        </p:nvSpPr>
        <p:spPr bwMode="auto">
          <a:xfrm>
            <a:off x="898651" y="5190473"/>
            <a:ext cx="1114625" cy="702763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2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시스템</a:t>
            </a:r>
            <a:endParaRPr kumimoji="0" lang="ko-KR" altLang="en-US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60616" y="4829560"/>
            <a:ext cx="36000" cy="396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60616" y="5013176"/>
            <a:ext cx="36000" cy="396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16" name="직사각형 15">
            <a:hlinkClick r:id="rId4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657225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(5/7)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6031" y="1700808"/>
            <a:ext cx="6125321" cy="4464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타원 5"/>
          <p:cNvSpPr/>
          <p:nvPr/>
        </p:nvSpPr>
        <p:spPr bwMode="auto">
          <a:xfrm>
            <a:off x="3495424" y="3298632"/>
            <a:ext cx="360040" cy="360040"/>
          </a:xfrm>
          <a:prstGeom prst="ellips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cxnSp>
        <p:nvCxnSpPr>
          <p:cNvPr id="7" name="꺾인 연결선 13"/>
          <p:cNvCxnSpPr>
            <a:stCxn id="6" idx="0"/>
            <a:endCxn id="8" idx="2"/>
          </p:cNvCxnSpPr>
          <p:nvPr/>
        </p:nvCxnSpPr>
        <p:spPr>
          <a:xfrm rot="16200000" flipV="1">
            <a:off x="2631909" y="2255096"/>
            <a:ext cx="592034" cy="149503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87933" y="1844824"/>
            <a:ext cx="3384947" cy="86177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ctr" latinLnBrk="0">
              <a:lnSpc>
                <a:spcPts val="2000"/>
              </a:lnSpc>
            </a:pPr>
            <a:r>
              <a:rPr lang="ko-KR" altLang="en-US" sz="1400" dirty="0">
                <a:latin typeface="+mn-ea"/>
                <a:ea typeface="+mn-ea"/>
              </a:rPr>
              <a:t>원형 아이콘은 개체를 나타</a:t>
            </a:r>
            <a:r>
              <a:rPr lang="ko-KR" altLang="en-US" sz="1400" dirty="0">
                <a:latin typeface="+mn-ea"/>
              </a:rPr>
              <a:t>냄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fontAlgn="ctr" latinLnBrk="0">
              <a:lnSpc>
                <a:spcPts val="2000"/>
              </a:lnSpc>
            </a:pPr>
            <a:r>
              <a:rPr lang="ko-KR" altLang="en-US" sz="1400" dirty="0">
                <a:latin typeface="+mn-ea"/>
                <a:ea typeface="+mn-ea"/>
              </a:rPr>
              <a:t>법인카드 분석은 직원과 가맹점을 개체로함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타원 8"/>
          <p:cNvSpPr/>
          <p:nvPr/>
        </p:nvSpPr>
        <p:spPr bwMode="auto">
          <a:xfrm rot="1985678">
            <a:off x="3831936" y="3641256"/>
            <a:ext cx="648072" cy="360040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6565" y="3266400"/>
            <a:ext cx="3384947" cy="738664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ko-KR" altLang="en-US" sz="1400" dirty="0">
                <a:latin typeface="+mn-ea"/>
                <a:ea typeface="+mn-ea"/>
              </a:rPr>
              <a:t>선은 개체간의 관계를 나타내고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</a:p>
          <a:p>
            <a:pPr latinLnBrk="0"/>
            <a:r>
              <a:rPr lang="ko-KR" altLang="en-US" sz="1400" dirty="0">
                <a:latin typeface="+mn-ea"/>
                <a:ea typeface="+mn-ea"/>
              </a:rPr>
              <a:t>선의 두께는 이용 빈도를 나타냄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latinLnBrk="0"/>
            <a:r>
              <a:rPr lang="ko-KR" altLang="en-US" sz="1400" i="1" dirty="0">
                <a:solidFill>
                  <a:srgbClr val="C00000"/>
                </a:solidFill>
                <a:latin typeface="+mn-ea"/>
              </a:rPr>
              <a:t>특정 업소 사용 집중을 직관적으로 판단 </a:t>
            </a:r>
            <a:r>
              <a:rPr lang="ko-KR" altLang="en-US" sz="1400" i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11" name="꺾인 연결선 23"/>
          <p:cNvCxnSpPr>
            <a:stCxn id="9" idx="6"/>
            <a:endCxn id="10" idx="1"/>
          </p:cNvCxnSpPr>
          <p:nvPr/>
        </p:nvCxnSpPr>
        <p:spPr>
          <a:xfrm flipV="1">
            <a:off x="4427440" y="3635732"/>
            <a:ext cx="1749125" cy="362475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 bwMode="auto">
          <a:xfrm>
            <a:off x="2078230" y="4025503"/>
            <a:ext cx="1417194" cy="914400"/>
          </a:xfrm>
          <a:prstGeom prst="rect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504" y="4349422"/>
            <a:ext cx="1507527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단계 확장을 통해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카드 현금화 업체를 이용하는 또 다른 직원을 가시화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latinLnBrk="0"/>
            <a:r>
              <a:rPr lang="ko-KR" altLang="en-US" sz="1400" i="1" dirty="0">
                <a:solidFill>
                  <a:srgbClr val="C00000"/>
                </a:solidFill>
                <a:latin typeface="+mn-ea"/>
              </a:rPr>
              <a:t>위</a:t>
            </a:r>
            <a:r>
              <a:rPr lang="ko-KR" altLang="en-US" sz="1400" i="1" dirty="0">
                <a:solidFill>
                  <a:srgbClr val="C00000"/>
                </a:solidFill>
                <a:latin typeface="+mn-ea"/>
                <a:ea typeface="+mn-ea"/>
              </a:rPr>
              <a:t>험 가맹점 사용  분석</a:t>
            </a:r>
          </a:p>
        </p:txBody>
      </p:sp>
      <p:cxnSp>
        <p:nvCxnSpPr>
          <p:cNvPr id="14" name="꺾인 연결선 37"/>
          <p:cNvCxnSpPr>
            <a:stCxn id="12" idx="2"/>
          </p:cNvCxnSpPr>
          <p:nvPr/>
        </p:nvCxnSpPr>
        <p:spPr>
          <a:xfrm rot="5400000">
            <a:off x="2196695" y="4739239"/>
            <a:ext cx="389468" cy="790796"/>
          </a:xfrm>
          <a:prstGeom prst="bentConnector2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 bwMode="auto">
          <a:xfrm>
            <a:off x="2895832" y="3514656"/>
            <a:ext cx="360040" cy="360040"/>
          </a:xfrm>
          <a:prstGeom prst="ellipse">
            <a:avLst/>
          </a:prstGeom>
          <a:noFill/>
          <a:ln w="12700">
            <a:solidFill>
              <a:srgbClr val="FF00FF"/>
            </a:solidFill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590384" y="3055312"/>
            <a:ext cx="360040" cy="360040"/>
          </a:xfrm>
          <a:prstGeom prst="ellipse">
            <a:avLst/>
          </a:prstGeom>
          <a:noFill/>
          <a:ln w="12700">
            <a:solidFill>
              <a:srgbClr val="FF00FF"/>
            </a:solidFill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Arial" charset="0"/>
              <a:ea typeface="가는각진제목체" pitchFamily="18" charset="-127"/>
              <a:cs typeface="Arial" charset="0"/>
            </a:endParaRPr>
          </a:p>
        </p:txBody>
      </p:sp>
      <p:cxnSp>
        <p:nvCxnSpPr>
          <p:cNvPr id="17" name="직선 화살표 연결선 16"/>
          <p:cNvCxnSpPr>
            <a:stCxn id="16" idx="2"/>
            <a:endCxn id="18" idx="3"/>
          </p:cNvCxnSpPr>
          <p:nvPr/>
        </p:nvCxnSpPr>
        <p:spPr>
          <a:xfrm flipH="1">
            <a:off x="1995460" y="3235332"/>
            <a:ext cx="594924" cy="364106"/>
          </a:xfrm>
          <a:prstGeom prst="straightConnector1">
            <a:avLst/>
          </a:prstGeom>
          <a:ln w="127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7933" y="3337828"/>
            <a:ext cx="1507527" cy="523220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0"/>
            <a:r>
              <a:rPr lang="ko-KR" altLang="en-US" sz="1400" i="1" dirty="0">
                <a:solidFill>
                  <a:srgbClr val="C00000"/>
                </a:solidFill>
                <a:latin typeface="+mn-ea"/>
                <a:ea typeface="+mn-ea"/>
              </a:rPr>
              <a:t>제한업종 사용  분석</a:t>
            </a:r>
          </a:p>
        </p:txBody>
      </p:sp>
      <p:cxnSp>
        <p:nvCxnSpPr>
          <p:cNvPr id="19" name="직선 화살표 연결선 18"/>
          <p:cNvCxnSpPr>
            <a:stCxn id="15" idx="2"/>
            <a:endCxn id="18" idx="3"/>
          </p:cNvCxnSpPr>
          <p:nvPr/>
        </p:nvCxnSpPr>
        <p:spPr>
          <a:xfrm flipH="1" flipV="1">
            <a:off x="1995460" y="3599438"/>
            <a:ext cx="900372" cy="95238"/>
          </a:xfrm>
          <a:prstGeom prst="straightConnector1">
            <a:avLst/>
          </a:prstGeom>
          <a:ln w="127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92101" y="696888"/>
            <a:ext cx="9358884" cy="2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 </a:t>
            </a:r>
            <a:r>
              <a:rPr lang="en-US" altLang="ko-KR" sz="1600" b="1" dirty="0" err="1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ECMinerLA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™ 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연계분석 </a:t>
            </a:r>
            <a:r>
              <a:rPr lang="en-US" altLang="ko-KR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법인카드 연계도 예시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1" name="직사각형 20">
            <a:hlinkClick r:id="rId3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8108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720752" y="1657758"/>
            <a:ext cx="6336704" cy="6049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(6/7)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6496" y="5301208"/>
            <a:ext cx="2520280" cy="67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t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rgbClr val="000000"/>
                </a:solidFill>
                <a:latin typeface="+mj-ea"/>
                <a:ea typeface="맑은 고딕" panose="020B0503020000020004" pitchFamily="50" charset="-127"/>
              </a:rPr>
              <a:t>- Key word</a:t>
            </a:r>
            <a:r>
              <a:rPr kumimoji="1" lang="ko-KR" altLang="en-US" sz="1100" b="1" dirty="0">
                <a:solidFill>
                  <a:srgbClr val="000000"/>
                </a:solidFill>
                <a:latin typeface="+mj-ea"/>
                <a:ea typeface="맑은 고딕" panose="020B0503020000020004" pitchFamily="50" charset="-127"/>
              </a:rPr>
              <a:t>를 이용하여 조사 대상을</a:t>
            </a:r>
            <a:endParaRPr kumimoji="1" lang="en-US" altLang="ko-KR" sz="1100" b="1" dirty="0">
              <a:solidFill>
                <a:srgbClr val="000000"/>
              </a:solidFill>
              <a:latin typeface="+mj-ea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rgbClr val="000000"/>
                </a:solidFill>
                <a:latin typeface="+mj-ea"/>
                <a:ea typeface="맑은 고딕" panose="020B0503020000020004" pitchFamily="50" charset="-127"/>
              </a:rPr>
              <a:t> 추출함</a:t>
            </a:r>
            <a:br>
              <a:rPr kumimoji="1" lang="en-US" altLang="ko-KR" sz="1100" b="1" dirty="0">
                <a:solidFill>
                  <a:srgbClr val="000000"/>
                </a:solidFill>
                <a:latin typeface="+mj-ea"/>
                <a:ea typeface="맑은 고딕" panose="020B0503020000020004" pitchFamily="50" charset="-127"/>
              </a:rPr>
            </a:br>
            <a:endParaRPr kumimoji="1" lang="en-US" altLang="ko-KR" sz="1100" b="1" i="1" dirty="0">
              <a:solidFill>
                <a:srgbClr val="005493"/>
              </a:solidFill>
              <a:latin typeface="+mj-ea"/>
              <a:ea typeface="맑은 고딕" panose="020B0503020000020004" pitchFamily="50" charset="-127"/>
            </a:endParaRPr>
          </a:p>
        </p:txBody>
      </p:sp>
      <p:cxnSp>
        <p:nvCxnSpPr>
          <p:cNvPr id="13" name="AutoShape 21"/>
          <p:cNvCxnSpPr>
            <a:cxnSpLocks noChangeShapeType="1"/>
          </p:cNvCxnSpPr>
          <p:nvPr/>
        </p:nvCxnSpPr>
        <p:spPr bwMode="auto">
          <a:xfrm>
            <a:off x="2936776" y="4315085"/>
            <a:ext cx="0" cy="196566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AutoShape 21"/>
          <p:cNvCxnSpPr>
            <a:cxnSpLocks noChangeShapeType="1"/>
          </p:cNvCxnSpPr>
          <p:nvPr/>
        </p:nvCxnSpPr>
        <p:spPr bwMode="auto">
          <a:xfrm>
            <a:off x="5817096" y="4315085"/>
            <a:ext cx="0" cy="196566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961111" y="4974504"/>
            <a:ext cx="1152129" cy="62324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이상패턴 분석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85248" y="4957221"/>
            <a:ext cx="2016224" cy="6431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rgbClr val="000000"/>
                </a:solidFill>
                <a:latin typeface="+mj-ea"/>
                <a:ea typeface="+mj-ea"/>
              </a:rPr>
              <a:t>Key word </a:t>
            </a:r>
            <a:r>
              <a:rPr kumimoji="1" lang="ko-KR" altLang="en-US" sz="1100" b="1" dirty="0">
                <a:solidFill>
                  <a:srgbClr val="000000"/>
                </a:solidFill>
                <a:latin typeface="+mj-ea"/>
                <a:ea typeface="+mj-ea"/>
              </a:rPr>
              <a:t>와 이상패턴을 이용</a:t>
            </a:r>
            <a:endParaRPr kumimoji="1" lang="en-US" altLang="ko-KR" sz="11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rgbClr val="000000"/>
                </a:solidFill>
                <a:latin typeface="+mj-ea"/>
                <a:ea typeface="+mj-ea"/>
              </a:rPr>
              <a:t>하여 조사 </a:t>
            </a:r>
            <a:r>
              <a:rPr kumimoji="1" lang="ko-KR" altLang="en-US" sz="1100" b="1" dirty="0" err="1">
                <a:solidFill>
                  <a:srgbClr val="000000"/>
                </a:solidFill>
                <a:latin typeface="+mj-ea"/>
                <a:ea typeface="+mj-ea"/>
              </a:rPr>
              <a:t>대상건을</a:t>
            </a:r>
            <a:r>
              <a:rPr kumimoji="1" lang="ko-KR" altLang="en-US" sz="1100" b="1" dirty="0">
                <a:solidFill>
                  <a:srgbClr val="000000"/>
                </a:solidFill>
                <a:latin typeface="+mj-ea"/>
                <a:ea typeface="+mj-ea"/>
              </a:rPr>
              <a:t> 추출</a:t>
            </a:r>
            <a:endParaRPr kumimoji="1" lang="en-US" altLang="ko-KR" sz="11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kumimoji="1" lang="en-US" altLang="ko-KR" sz="110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kumimoji="1" lang="ko-KR" altLang="en-US" sz="1100" dirty="0">
                <a:solidFill>
                  <a:srgbClr val="000000"/>
                </a:solidFill>
                <a:latin typeface="+mj-ea"/>
                <a:ea typeface="+mj-ea"/>
              </a:rPr>
              <a:t>최근 급증</a:t>
            </a:r>
            <a:endParaRPr kumimoji="1" lang="en-US" altLang="ko-KR" sz="1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7152" y="5661248"/>
            <a:ext cx="367235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t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latin typeface="+mj-ea"/>
                <a:ea typeface="맑은 고딕" panose="020B0503020000020004" pitchFamily="50" charset="-127"/>
              </a:rPr>
              <a:t>- Key</a:t>
            </a:r>
            <a:r>
              <a:rPr kumimoji="1" lang="ko-KR" altLang="en-US" sz="1100" b="1" dirty="0">
                <a:latin typeface="+mj-ea"/>
                <a:ea typeface="맑은 고딕" panose="020B0503020000020004" pitchFamily="50" charset="-127"/>
              </a:rPr>
              <a:t> </a:t>
            </a:r>
            <a:r>
              <a:rPr kumimoji="1" lang="en-US" altLang="ko-KR" sz="1100" b="1" dirty="0">
                <a:latin typeface="+mj-ea"/>
                <a:ea typeface="맑은 고딕" panose="020B0503020000020004" pitchFamily="50" charset="-127"/>
              </a:rPr>
              <a:t>word : </a:t>
            </a:r>
            <a:r>
              <a:rPr kumimoji="1" lang="ko-KR" altLang="en-US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소송 </a:t>
            </a:r>
            <a:r>
              <a:rPr kumimoji="1" lang="en-US" altLang="ko-KR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+ </a:t>
            </a:r>
            <a:r>
              <a:rPr kumimoji="1" lang="ko-KR" altLang="en-US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사건</a:t>
            </a:r>
            <a:endParaRPr kumimoji="1" lang="en-US" altLang="ko-KR" sz="1100" b="1" i="1" dirty="0">
              <a:solidFill>
                <a:srgbClr val="005493"/>
              </a:solidFill>
              <a:latin typeface="+mj-ea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latin typeface="+mj-ea"/>
                <a:ea typeface="맑은 고딕" panose="020B0503020000020004" pitchFamily="50" charset="-127"/>
              </a:rPr>
              <a:t>- </a:t>
            </a:r>
            <a:r>
              <a:rPr kumimoji="1" lang="ko-KR" altLang="en-US" sz="1100" b="1" dirty="0">
                <a:latin typeface="+mj-ea"/>
                <a:ea typeface="맑은 고딕" panose="020B0503020000020004" pitchFamily="50" charset="-127"/>
              </a:rPr>
              <a:t>관련 </a:t>
            </a:r>
            <a:r>
              <a:rPr kumimoji="1" lang="ko-KR" altLang="en-US" sz="1100" b="1" dirty="0" err="1">
                <a:latin typeface="+mj-ea"/>
                <a:ea typeface="맑은 고딕" panose="020B0503020000020004" pitchFamily="50" charset="-127"/>
              </a:rPr>
              <a:t>이메일</a:t>
            </a:r>
            <a:r>
              <a:rPr kumimoji="1" lang="ko-KR" altLang="en-US" sz="1100" b="1" dirty="0">
                <a:latin typeface="+mj-ea"/>
                <a:ea typeface="맑은 고딕" panose="020B0503020000020004" pitchFamily="50" charset="-127"/>
              </a:rPr>
              <a:t> </a:t>
            </a:r>
            <a:r>
              <a:rPr kumimoji="1" lang="en-US" altLang="ko-KR" sz="1100" b="1" dirty="0">
                <a:latin typeface="+mj-ea"/>
                <a:ea typeface="맑은 고딕" panose="020B0503020000020004" pitchFamily="50" charset="-127"/>
              </a:rPr>
              <a:t>: </a:t>
            </a:r>
            <a:r>
              <a:rPr kumimoji="1" lang="en-US" altLang="ko-KR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“ XXX </a:t>
            </a:r>
            <a:r>
              <a:rPr kumimoji="1" lang="ko-KR" altLang="en-US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손해배상청구 사건 추가 소송 </a:t>
            </a:r>
            <a:r>
              <a:rPr kumimoji="1" lang="en-US" altLang="ko-KR" sz="1100" b="1" i="1" dirty="0">
                <a:solidFill>
                  <a:srgbClr val="005493"/>
                </a:solidFill>
                <a:latin typeface="+mj-ea"/>
                <a:ea typeface="맑은 고딕" panose="020B0503020000020004" pitchFamily="50" charset="-127"/>
              </a:rPr>
              <a:t>“ …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"/>
          <a:stretch/>
        </p:blipFill>
        <p:spPr bwMode="auto">
          <a:xfrm>
            <a:off x="2966508" y="4856974"/>
            <a:ext cx="2838271" cy="144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292101" y="696708"/>
            <a:ext cx="9358884" cy="29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b="1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  비정형 데이터 분석 예시</a:t>
            </a:r>
            <a:endParaRPr lang="en-US" altLang="ko-KR" sz="1600" b="1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415925" y="1052736"/>
            <a:ext cx="921601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defRPr/>
            </a:pPr>
            <a:r>
              <a:rPr lang="ko-KR" altLang="en-US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비정형 데이터를 대상으로 </a:t>
            </a:r>
            <a:r>
              <a:rPr lang="ko-KR" altLang="en-US" sz="1400" b="0" dirty="0" err="1">
                <a:latin typeface="+mn-ea"/>
                <a:ea typeface="맑은 고딕" panose="020B0503020000020004" pitchFamily="50" charset="-127"/>
                <a:cs typeface="Arial" pitchFamily="34" charset="0"/>
              </a:rPr>
              <a:t>텍스트마이닝</a:t>
            </a:r>
            <a:r>
              <a:rPr lang="ko-KR" altLang="en-US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 분석을 실시</a:t>
            </a:r>
            <a:r>
              <a:rPr lang="en-US" altLang="ko-KR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문서에서의 실시간 이슈 사항이나</a:t>
            </a:r>
            <a:r>
              <a:rPr lang="en-US" altLang="ko-KR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400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 이상패턴 검출 모델을 개발</a:t>
            </a:r>
            <a:endParaRPr lang="en-US" altLang="ko-KR" sz="1400" b="0" dirty="0">
              <a:latin typeface="+mn-ea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5924" y="4221088"/>
            <a:ext cx="9217025" cy="2160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20752" y="2324409"/>
            <a:ext cx="6336704" cy="72047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668238" y="1700808"/>
            <a:ext cx="2016796" cy="540043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(+) Key word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정의</a:t>
            </a:r>
            <a:b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(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사전적 정의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)</a:t>
            </a:r>
            <a:endParaRPr lang="ko-KR" altLang="en-US" kern="0" dirty="0">
              <a:solidFill>
                <a:prstClr val="white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966508" y="2276872"/>
            <a:ext cx="4441779" cy="83529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과거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활용하여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(+) Key word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와의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조합어를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추출</a:t>
            </a:r>
            <a:b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사건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조합어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형사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소송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심판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검찰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횡령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사기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담합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조사건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감사건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기사건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  <a:b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불만 </a:t>
            </a:r>
            <a:r>
              <a:rPr kumimoji="0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조합어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품질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고객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마케팅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기술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직원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회사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2970328" y="3147478"/>
            <a:ext cx="5102916" cy="5123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분석결과를 참조하여 조사 대상에서 제외 되어야 할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제외어를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정의</a:t>
            </a:r>
            <a:b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사건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제외어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조사건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감사건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기사건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942221" y="1677588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조사 대상이 되는 관심 이슈 및 주제어를 사전적으로 정의</a:t>
            </a:r>
            <a:b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사건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불만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인사 및 회사에 대한 불만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668238" y="2384901"/>
            <a:ext cx="2016796" cy="540043"/>
          </a:xfrm>
          <a:prstGeom prst="rect">
            <a:avLst/>
          </a:prstGeom>
          <a:solidFill>
            <a:srgbClr val="595959"/>
          </a:solidFill>
          <a:ln w="3175" cap="flat" cmpd="sng" algn="ctr">
            <a:solidFill>
              <a:srgbClr val="595959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형태소 및 다빈도 분석</a:t>
            </a:r>
            <a:b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</a:b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(</a:t>
            </a:r>
            <a:r>
              <a:rPr lang="ko-KR" altLang="en-US" kern="0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텍스트마이닝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)</a:t>
            </a:r>
            <a:endParaRPr lang="ko-KR" altLang="en-US" kern="0" dirty="0">
              <a:solidFill>
                <a:prstClr val="white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34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668238" y="3133641"/>
            <a:ext cx="2016796" cy="540043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(-) Key word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720752" y="3101202"/>
            <a:ext cx="6336704" cy="60492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4008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P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 실시간 예방감사 체계구축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(7/7)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6066" y="1599031"/>
            <a:ext cx="5139021" cy="79738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41040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스마트한 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IT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인프라 활용환경 구축</a:t>
            </a: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642171" y="1800541"/>
            <a:ext cx="4441779" cy="83529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Risk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Risk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자율예방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감사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Portal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등의 기존 시스템을 통합하여 </a:t>
            </a:r>
            <a:b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통합 리스크 관리 체계를 구축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06067" y="3041566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852936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과학적</a:t>
            </a:r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체계적 리스크 분석 실시</a:t>
            </a: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642171" y="3243076"/>
            <a:ext cx="5102916" cy="5123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리스크와 관련된 다양한 정보를 통합하고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상호비교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경향분석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b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상관분석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Modeling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 고도화의 분석 기법을 활용하여 과학적 </a:t>
            </a:r>
            <a:b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포렌식 방법으로 활용</a:t>
            </a:r>
          </a:p>
        </p:txBody>
      </p:sp>
      <p:sp>
        <p:nvSpPr>
          <p:cNvPr id="28" name="Rectangle 13"/>
          <p:cNvSpPr>
            <a:spLocks noChangeArrowheads="1"/>
          </p:cNvSpPr>
          <p:nvPr/>
        </p:nvSpPr>
        <p:spPr bwMode="auto">
          <a:xfrm>
            <a:off x="648275" y="4836695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실시간 예방감사 체계를 구축하여 사후 적발 위주에서 </a:t>
            </a:r>
            <a:b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예방감사로 업무 전환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6067" y="4678424"/>
            <a:ext cx="5139020" cy="76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474715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실시간 예방감사 실현</a:t>
            </a:r>
          </a:p>
        </p:txBody>
      </p:sp>
      <p:sp>
        <p:nvSpPr>
          <p:cNvPr id="14" name="직사각형 13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77481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36776" y="1389378"/>
            <a:ext cx="302839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23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23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3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23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3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661084" y="1266012"/>
            <a:ext cx="6684404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Rectangle 1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63405" y="2204864"/>
            <a:ext cx="512995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KoFIU</a:t>
            </a:r>
            <a:r>
              <a:rPr lang="en-US" altLang="ko-KR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통합연계정보분석시스템</a:t>
            </a:r>
          </a:p>
        </p:txBody>
      </p:sp>
      <p:sp>
        <p:nvSpPr>
          <p:cNvPr id="5" name="Rectangle 1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063405" y="2564904"/>
            <a:ext cx="512995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불법석유 유통방지 시스템 </a:t>
            </a:r>
          </a:p>
        </p:txBody>
      </p:sp>
      <p:sp>
        <p:nvSpPr>
          <p:cNvPr id="4" name="직사각형 3">
            <a:hlinkClick r:id="rId4" action="ppaction://hlinksldjump"/>
          </p:cNvPr>
          <p:cNvSpPr/>
          <p:nvPr/>
        </p:nvSpPr>
        <p:spPr>
          <a:xfrm>
            <a:off x="3075386" y="2979570"/>
            <a:ext cx="3562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의료보험 </a:t>
            </a:r>
            <a:r>
              <a:rPr lang="ko-KR" altLang="en-US" sz="1600" dirty="0" err="1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과청구</a:t>
            </a: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 업체예측 시스템</a:t>
            </a:r>
          </a:p>
        </p:txBody>
      </p:sp>
      <p:sp>
        <p:nvSpPr>
          <p:cNvPr id="7" name="직사각형 6">
            <a:hlinkClick r:id="rId5" action="ppaction://hlinksldjump"/>
          </p:cNvPr>
          <p:cNvSpPr/>
          <p:nvPr/>
        </p:nvSpPr>
        <p:spPr>
          <a:xfrm>
            <a:off x="3065563" y="3437416"/>
            <a:ext cx="2392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위험관리 정보시스템</a:t>
            </a:r>
            <a:endParaRPr lang="ko-KR" altLang="en-US" sz="1600" dirty="0"/>
          </a:p>
        </p:txBody>
      </p:sp>
      <p:sp>
        <p:nvSpPr>
          <p:cNvPr id="8" name="직사각형 7">
            <a:hlinkClick r:id="rId6" action="ppaction://hlinksldjump"/>
          </p:cNvPr>
          <p:cNvSpPr/>
          <p:nvPr/>
        </p:nvSpPr>
        <p:spPr>
          <a:xfrm>
            <a:off x="3075386" y="3717032"/>
            <a:ext cx="248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보안 </a:t>
            </a:r>
            <a:r>
              <a:rPr lang="en-US" altLang="ko-KR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Log </a:t>
            </a: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데이터 분석</a:t>
            </a:r>
          </a:p>
        </p:txBody>
      </p:sp>
      <p:sp>
        <p:nvSpPr>
          <p:cNvPr id="9" name="직사각형 8">
            <a:hlinkClick r:id="rId7" action="ppaction://hlinksldjump"/>
          </p:cNvPr>
          <p:cNvSpPr/>
          <p:nvPr/>
        </p:nvSpPr>
        <p:spPr>
          <a:xfrm>
            <a:off x="3078675" y="4077072"/>
            <a:ext cx="2946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실시간 예방감사 체계 구축</a:t>
            </a:r>
            <a:endParaRPr lang="en-US" altLang="ko-KR" sz="1600" dirty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hlinkClick r:id="rId8" action="ppaction://hlinksldjump"/>
          </p:cNvPr>
          <p:cNvSpPr/>
          <p:nvPr/>
        </p:nvSpPr>
        <p:spPr>
          <a:xfrm>
            <a:off x="3064166" y="4437112"/>
            <a:ext cx="2501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AML </a:t>
            </a: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연계분석 시스템</a:t>
            </a:r>
            <a:endParaRPr lang="en-US" altLang="ko-KR" sz="1600" dirty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hlinkClick r:id="rId9" action="ppaction://hlinksldjump"/>
          </p:cNvPr>
          <p:cNvSpPr/>
          <p:nvPr/>
        </p:nvSpPr>
        <p:spPr>
          <a:xfrm>
            <a:off x="3059072" y="4851136"/>
            <a:ext cx="3151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육군 </a:t>
            </a:r>
            <a:r>
              <a:rPr lang="ko-KR" altLang="en-US" sz="1600" dirty="0" err="1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 활용방안 연구</a:t>
            </a:r>
            <a:endParaRPr lang="en-US" altLang="ko-KR" sz="1600" dirty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hlinkClick r:id="rId10" action="ppaction://hlinksldjump"/>
          </p:cNvPr>
          <p:cNvSpPr/>
          <p:nvPr/>
        </p:nvSpPr>
        <p:spPr>
          <a:xfrm>
            <a:off x="3050349" y="5272442"/>
            <a:ext cx="417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eaLnBrk="0" latinLnBrk="0" hangingPunc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지능형 범죄예방 협업체계 구축방안수립</a:t>
            </a:r>
            <a:endParaRPr lang="en-US" altLang="ko-KR" sz="1600" dirty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9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6451075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ECMinerLA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™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 통합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FI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 구축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거래유형별 클러스터링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연결패턴 분석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0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2016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12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(8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국내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국외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AML, FDS, FAIS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등의 이상거래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I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사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 AML 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연계분석 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(1/5)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3224336" cy="964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STR/CTR </a:t>
            </a:r>
            <a:r>
              <a:rPr lang="ko-KR" altLang="en-US" sz="1200" dirty="0"/>
              <a:t>거래분석 업무소요시간 증대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분석대상자의 개인능력에 의존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 지식화의 부재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044639" y="2550914"/>
            <a:ext cx="2466929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룰</a:t>
            </a:r>
            <a:r>
              <a:rPr lang="en-US" altLang="ko-KR" sz="1200" dirty="0"/>
              <a:t>/</a:t>
            </a:r>
            <a:r>
              <a:rPr lang="ko-KR" altLang="en-US" sz="1200" dirty="0"/>
              <a:t>스코어 정보와 연계 </a:t>
            </a:r>
            <a:r>
              <a:rPr lang="ko-KR" altLang="en-US" sz="1200" dirty="0" err="1"/>
              <a:t>활용성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패턴 검출로 혐의자 압축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689904" cy="5073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혐의거래 분석 업무 효율성 증가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분석 역량 강화</a:t>
            </a:r>
            <a:endParaRPr lang="en-US" altLang="ko-KR" sz="1200" dirty="0">
              <a:solidFill>
                <a:srgbClr val="CB400F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8935" y="5531104"/>
            <a:ext cx="2780569" cy="56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18836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절차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AML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업무에 최적화 된 연계분석 시스템 구축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통합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플랫폼과 연동하여 시스템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활용성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극대화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I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사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AML 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연계분석 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(2/5)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endParaRPr kumimoji="0" lang="en-US" altLang="ko-KR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88504" y="1613596"/>
            <a:ext cx="9243732" cy="4623716"/>
            <a:chOff x="684015" y="1817873"/>
            <a:chExt cx="9243732" cy="4623716"/>
          </a:xfrm>
        </p:grpSpPr>
        <p:sp>
          <p:nvSpPr>
            <p:cNvPr id="40" name="오각형 3"/>
            <p:cNvSpPr/>
            <p:nvPr/>
          </p:nvSpPr>
          <p:spPr bwMode="auto">
            <a:xfrm>
              <a:off x="684015" y="3427603"/>
              <a:ext cx="2242844" cy="647700"/>
            </a:xfrm>
            <a:prstGeom prst="homePlat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요구사항 도출</a:t>
              </a:r>
              <a:endParaRPr lang="ko-KR" altLang="en-US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1" name="갈매기형 수장 4"/>
            <p:cNvSpPr/>
            <p:nvPr/>
          </p:nvSpPr>
          <p:spPr bwMode="auto">
            <a:xfrm>
              <a:off x="2666603" y="3429190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시각화</a:t>
              </a:r>
              <a:r>
                <a:rPr lang="en-US" altLang="ko-KR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/</a:t>
              </a:r>
              <a:r>
                <a:rPr lang="ko-KR" altLang="en-US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</a:t>
              </a:r>
              <a:br>
                <a:rPr lang="en-US" altLang="ko-KR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</a:br>
              <a:r>
                <a:rPr lang="ko-KR" altLang="en-US" i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설계</a:t>
              </a:r>
              <a:endParaRPr lang="ko-KR" altLang="en-US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4" name="갈매기형 수장 5"/>
            <p:cNvSpPr/>
            <p:nvPr/>
          </p:nvSpPr>
          <p:spPr bwMode="auto">
            <a:xfrm>
              <a:off x="4998155" y="3427603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72000" tIns="46800" rIns="72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생성 및</a:t>
              </a:r>
              <a:br>
                <a:rPr lang="en-US" altLang="ko-KR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</a:br>
              <a:r>
                <a:rPr lang="ko-KR" altLang="en-US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커스터마이징</a:t>
              </a:r>
            </a:p>
          </p:txBody>
        </p:sp>
        <p:sp>
          <p:nvSpPr>
            <p:cNvPr id="45" name="갈매기형 수장 6"/>
            <p:cNvSpPr/>
            <p:nvPr/>
          </p:nvSpPr>
          <p:spPr bwMode="auto">
            <a:xfrm>
              <a:off x="7333391" y="3432972"/>
              <a:ext cx="2594356" cy="647700"/>
            </a:xfrm>
            <a:prstGeom prst="chevron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72000" tIns="46800" rIns="72000" bIns="4680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ko-KR" altLang="en-US" i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개발 및 적용</a:t>
              </a: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>
              <a:off x="1246123" y="4779596"/>
              <a:ext cx="2938372" cy="166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업무 현황 분석 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: </a:t>
              </a: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연관 시스템 파악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본부 활용 프로세스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영업점 활용 프로세스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요구사항의 정의 및 분석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분석단위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/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대상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/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기간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분석관점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컨설팅 결과 산출물 및 룰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/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스코어 대상 변수와의 연계 방안 파악</a:t>
              </a:r>
            </a:p>
          </p:txBody>
        </p:sp>
        <p:sp>
          <p:nvSpPr>
            <p:cNvPr id="48" name="TextBox 10"/>
            <p:cNvSpPr txBox="1">
              <a:spLocks noChangeArrowheads="1"/>
            </p:cNvSpPr>
            <p:nvPr/>
          </p:nvSpPr>
          <p:spPr bwMode="auto">
            <a:xfrm>
              <a:off x="2487412" y="1817873"/>
              <a:ext cx="4389291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요구사항 수렴에 필요한 데이터 범위 분석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/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설계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</a:t>
              </a:r>
              <a:b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</a:b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연계 기준정보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속성조회 정보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거래 정보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Rule/Score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정보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</p:txBody>
        </p:sp>
        <p:cxnSp>
          <p:nvCxnSpPr>
            <p:cNvPr id="49" name="직선 연결선 48"/>
            <p:cNvCxnSpPr>
              <a:cxnSpLocks/>
            </p:cNvCxnSpPr>
            <p:nvPr/>
          </p:nvCxnSpPr>
          <p:spPr bwMode="auto">
            <a:xfrm rot="5400000">
              <a:off x="1113306" y="4222077"/>
              <a:ext cx="676980" cy="3834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1"/>
            <p:cNvSpPr txBox="1">
              <a:spLocks noChangeArrowheads="1"/>
            </p:cNvSpPr>
            <p:nvPr/>
          </p:nvSpPr>
          <p:spPr bwMode="auto">
            <a:xfrm>
              <a:off x="5940599" y="4759052"/>
              <a:ext cx="2829707" cy="144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연계 데이터 생성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STR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데이터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CTR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데이터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-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기타 혐의정보 데이터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defTabSz="1127125" fontAlgn="ctr">
                <a:buClr>
                  <a:srgbClr val="000000"/>
                </a:buClr>
                <a:buSzPct val="100000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    (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전제범죄 룰 등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)</a:t>
              </a: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속성 및 조회 데이터 생성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커스터마이징 영역 적용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시각화 및 통합 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FI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시스템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연동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</p:txBody>
        </p:sp>
        <p:sp>
          <p:nvSpPr>
            <p:cNvPr id="53" name="TextBox 34"/>
            <p:cNvSpPr txBox="1">
              <a:spLocks noChangeArrowheads="1"/>
            </p:cNvSpPr>
            <p:nvPr/>
          </p:nvSpPr>
          <p:spPr bwMode="auto">
            <a:xfrm>
              <a:off x="6948711" y="1846329"/>
              <a:ext cx="297566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통합 테스트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연계정보 데이터 이행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연계정보 패키지 이행</a:t>
              </a:r>
              <a:endParaRPr lang="en-US" altLang="ko-KR" sz="1200" dirty="0">
                <a:latin typeface="맑은 고딕" pitchFamily="50" charset="-127"/>
                <a:ea typeface="맑은 고딕" pitchFamily="50" charset="-127"/>
                <a:cs typeface="좋은고딕 140"/>
              </a:endParaRPr>
            </a:p>
            <a:p>
              <a:pPr marL="85725" indent="-85725" defTabSz="1127125" fontAlgn="ctr"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시스템 </a:t>
              </a:r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Open </a:t>
              </a:r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  <a:cs typeface="좋은고딕 140"/>
                </a:rPr>
                <a:t>및 교육</a:t>
              </a:r>
            </a:p>
          </p:txBody>
        </p:sp>
        <p:cxnSp>
          <p:nvCxnSpPr>
            <p:cNvPr id="69" name="직선 연결선 68"/>
            <p:cNvCxnSpPr/>
            <p:nvPr/>
          </p:nvCxnSpPr>
          <p:spPr bwMode="auto">
            <a:xfrm>
              <a:off x="1246123" y="4752284"/>
              <a:ext cx="293837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cxnSpLocks/>
            </p:cNvCxnSpPr>
            <p:nvPr/>
          </p:nvCxnSpPr>
          <p:spPr bwMode="auto">
            <a:xfrm>
              <a:off x="6012607" y="4733272"/>
              <a:ext cx="2516447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>
            <a:cxnSpLocks/>
          </p:cNvCxnSpPr>
          <p:nvPr/>
        </p:nvCxnSpPr>
        <p:spPr bwMode="auto">
          <a:xfrm rot="5400000">
            <a:off x="5670323" y="4021074"/>
            <a:ext cx="676980" cy="3834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 bwMode="auto">
          <a:xfrm rot="16200000" flipH="1">
            <a:off x="2505686" y="2630157"/>
            <a:ext cx="676981" cy="5348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 bwMode="auto">
          <a:xfrm>
            <a:off x="2576736" y="2549246"/>
            <a:ext cx="2938372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</p:cNvCxnSpPr>
          <p:nvPr/>
        </p:nvCxnSpPr>
        <p:spPr bwMode="auto">
          <a:xfrm rot="16200000" flipH="1">
            <a:off x="6921655" y="2620297"/>
            <a:ext cx="676981" cy="5348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 bwMode="auto">
          <a:xfrm>
            <a:off x="6983180" y="2515673"/>
            <a:ext cx="2074276" cy="158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hlinkClick r:id="rId2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114901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I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사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AML 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연계분석 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(3/5)</a:t>
            </a:r>
          </a:p>
        </p:txBody>
      </p:sp>
      <p:grpSp>
        <p:nvGrpSpPr>
          <p:cNvPr id="456" name="그룹 455"/>
          <p:cNvGrpSpPr/>
          <p:nvPr/>
        </p:nvGrpSpPr>
        <p:grpSpPr>
          <a:xfrm>
            <a:off x="596966" y="2068691"/>
            <a:ext cx="8763788" cy="4038437"/>
            <a:chOff x="596966" y="1485711"/>
            <a:chExt cx="8763788" cy="4038437"/>
          </a:xfrm>
        </p:grpSpPr>
        <p:sp>
          <p:nvSpPr>
            <p:cNvPr id="367" name="Rectangle 1083"/>
            <p:cNvSpPr>
              <a:spLocks noChangeArrowheads="1"/>
            </p:cNvSpPr>
            <p:nvPr/>
          </p:nvSpPr>
          <p:spPr bwMode="auto">
            <a:xfrm>
              <a:off x="4267147" y="1621884"/>
              <a:ext cx="5041887" cy="1938124"/>
            </a:xfrm>
            <a:prstGeom prst="rect">
              <a:avLst/>
            </a:prstGeom>
            <a:solidFill>
              <a:schemeClr val="bg1"/>
            </a:solidFill>
            <a:ln w="317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8" name="Rectangle 1083"/>
            <p:cNvSpPr>
              <a:spLocks noChangeArrowheads="1"/>
            </p:cNvSpPr>
            <p:nvPr/>
          </p:nvSpPr>
          <p:spPr bwMode="auto">
            <a:xfrm>
              <a:off x="596966" y="1644064"/>
              <a:ext cx="3362223" cy="1938124"/>
            </a:xfrm>
            <a:prstGeom prst="rect">
              <a:avLst/>
            </a:prstGeom>
            <a:solidFill>
              <a:schemeClr val="bg1"/>
            </a:solidFill>
            <a:ln w="317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9" name="Rectangle 1083"/>
            <p:cNvSpPr>
              <a:spLocks noChangeArrowheads="1"/>
            </p:cNvSpPr>
            <p:nvPr/>
          </p:nvSpPr>
          <p:spPr bwMode="auto">
            <a:xfrm>
              <a:off x="603028" y="3866199"/>
              <a:ext cx="3350602" cy="770107"/>
            </a:xfrm>
            <a:prstGeom prst="rect">
              <a:avLst/>
            </a:prstGeom>
            <a:solidFill>
              <a:schemeClr val="bg1"/>
            </a:solidFill>
            <a:ln w="317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0" name="Rectangle 1083"/>
            <p:cNvSpPr>
              <a:spLocks noChangeArrowheads="1"/>
            </p:cNvSpPr>
            <p:nvPr/>
          </p:nvSpPr>
          <p:spPr bwMode="auto">
            <a:xfrm>
              <a:off x="603028" y="4754041"/>
              <a:ext cx="3350601" cy="770107"/>
            </a:xfrm>
            <a:prstGeom prst="rect">
              <a:avLst/>
            </a:prstGeom>
            <a:solidFill>
              <a:schemeClr val="bg1"/>
            </a:solidFill>
            <a:ln w="3175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>
              <a:off x="657026" y="1485711"/>
              <a:ext cx="3254055" cy="280189"/>
            </a:xfrm>
            <a:prstGeom prst="rect">
              <a:avLst/>
            </a:prstGeom>
            <a:solidFill>
              <a:srgbClr val="595959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계정계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고객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거래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72" name="그룹 371"/>
            <p:cNvGrpSpPr/>
            <p:nvPr/>
          </p:nvGrpSpPr>
          <p:grpSpPr>
            <a:xfrm>
              <a:off x="657028" y="3743863"/>
              <a:ext cx="3254053" cy="1145188"/>
              <a:chOff x="749562" y="4474855"/>
              <a:chExt cx="3879587" cy="1068119"/>
            </a:xfrm>
          </p:grpSpPr>
          <p:sp>
            <p:nvSpPr>
              <p:cNvPr id="453" name="직사각형 452"/>
              <p:cNvSpPr/>
              <p:nvPr/>
            </p:nvSpPr>
            <p:spPr>
              <a:xfrm>
                <a:off x="749562" y="4474855"/>
                <a:ext cx="3879587" cy="213916"/>
              </a:xfrm>
              <a:prstGeom prst="rect">
                <a:avLst/>
              </a:prstGeom>
              <a:solidFill>
                <a:srgbClr val="595959"/>
              </a:solidFill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FAIS</a:t>
                </a:r>
                <a:endPara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749562" y="5329058"/>
                <a:ext cx="3879587" cy="213916"/>
              </a:xfrm>
              <a:prstGeom prst="rect">
                <a:avLst/>
              </a:prstGeom>
              <a:solidFill>
                <a:srgbClr val="595959"/>
              </a:solidFill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FDS</a:t>
                </a:r>
                <a:endPara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73" name="Rectangle 24"/>
            <p:cNvSpPr>
              <a:spLocks noChangeArrowheads="1"/>
            </p:cNvSpPr>
            <p:nvPr/>
          </p:nvSpPr>
          <p:spPr bwMode="blackWhite">
            <a:xfrm>
              <a:off x="5107930" y="3033729"/>
              <a:ext cx="1144869" cy="386280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연계정보</a:t>
              </a:r>
              <a:r>
                <a:rPr lang="en-US" altLang="ko-KR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생성</a:t>
              </a:r>
              <a:endParaRPr lang="en-US" altLang="ko-KR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4983861" y="2067977"/>
              <a:ext cx="11183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vl="0" algn="ctr" eaLnBrk="1" latinLnBrk="1" hangingPunct="1"/>
              <a:r>
                <a:rPr lang="en-US" altLang="ko-KR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AML DB</a:t>
              </a:r>
              <a:endParaRPr lang="ko-KR" altLang="en-US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8" name="Rectangle 23"/>
            <p:cNvSpPr>
              <a:spLocks noChangeArrowheads="1"/>
            </p:cNvSpPr>
            <p:nvPr/>
          </p:nvSpPr>
          <p:spPr bwMode="blackWhite">
            <a:xfrm>
              <a:off x="656642" y="2704742"/>
              <a:ext cx="1152772" cy="347405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87325" indent="-187325" algn="ctr" defTabSz="95885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ebdings" panose="05030102010509060703" pitchFamily="18" charset="2"/>
                <a:buNone/>
                <a:tabLst>
                  <a:tab pos="4492625" algn="l"/>
                </a:tabLst>
              </a:pPr>
              <a:r>
                <a:rPr lang="en-US" altLang="ko-KR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RA (CDD/EDD)</a:t>
              </a:r>
              <a:endParaRPr lang="ko-KR" altLang="en-US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9" name="Rectangle 23"/>
            <p:cNvSpPr>
              <a:spLocks noChangeArrowheads="1"/>
            </p:cNvSpPr>
            <p:nvPr/>
          </p:nvSpPr>
          <p:spPr bwMode="blackWhite">
            <a:xfrm>
              <a:off x="8032652" y="1912369"/>
              <a:ext cx="1152772" cy="356597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87325" indent="-187325" algn="ctr" defTabSz="95885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ebdings" panose="05030102010509060703" pitchFamily="18" charset="2"/>
                <a:buNone/>
                <a:tabLst>
                  <a:tab pos="4492625" algn="l"/>
                </a:tabLst>
              </a:pPr>
              <a:r>
                <a:rPr lang="ko-KR" altLang="en-US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연계분석</a:t>
              </a:r>
            </a:p>
          </p:txBody>
        </p:sp>
        <p:sp>
          <p:nvSpPr>
            <p:cNvPr id="380" name="Rectangle 23"/>
            <p:cNvSpPr>
              <a:spLocks noChangeArrowheads="1"/>
            </p:cNvSpPr>
            <p:nvPr/>
          </p:nvSpPr>
          <p:spPr bwMode="blackWhite">
            <a:xfrm>
              <a:off x="659903" y="2125940"/>
              <a:ext cx="1152772" cy="347405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87325" indent="-187325" algn="ctr" defTabSz="95885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ebdings" panose="05030102010509060703" pitchFamily="18" charset="2"/>
                <a:buNone/>
                <a:tabLst>
                  <a:tab pos="4492625" algn="l"/>
                </a:tabLst>
              </a:pPr>
              <a:r>
                <a:rPr lang="en-US" altLang="ko-KR" sz="10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WLF</a:t>
              </a:r>
              <a:endParaRPr lang="ko-KR" altLang="en-US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1" name="직선 화살표 연결선 380"/>
            <p:cNvCxnSpPr>
              <a:stCxn id="383" idx="2"/>
              <a:endCxn id="373" idx="0"/>
            </p:cNvCxnSpPr>
            <p:nvPr/>
          </p:nvCxnSpPr>
          <p:spPr>
            <a:xfrm>
              <a:off x="5680364" y="2250682"/>
              <a:ext cx="1" cy="78304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381"/>
            <p:cNvCxnSpPr>
              <a:stCxn id="97" idx="2"/>
              <a:endCxn id="380" idx="3"/>
            </p:cNvCxnSpPr>
            <p:nvPr/>
          </p:nvCxnSpPr>
          <p:spPr>
            <a:xfrm flipH="1" flipV="1">
              <a:off x="1812675" y="2299643"/>
              <a:ext cx="682970" cy="913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24"/>
            <p:cNvSpPr>
              <a:spLocks noChangeArrowheads="1"/>
            </p:cNvSpPr>
            <p:nvPr/>
          </p:nvSpPr>
          <p:spPr bwMode="blackWhite">
            <a:xfrm>
              <a:off x="5050686" y="1864402"/>
              <a:ext cx="1259356" cy="386280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TMS</a:t>
              </a:r>
            </a:p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룰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/Score/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패턴분석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en-US" altLang="ko-KR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4" name="꺾인 연결선 383"/>
            <p:cNvCxnSpPr>
              <a:stCxn id="97" idx="2"/>
            </p:cNvCxnSpPr>
            <p:nvPr/>
          </p:nvCxnSpPr>
          <p:spPr bwMode="auto">
            <a:xfrm rot="10800000" flipV="1">
              <a:off x="1805177" y="2308775"/>
              <a:ext cx="690469" cy="5261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꺾인 연결선 45"/>
            <p:cNvCxnSpPr>
              <a:stCxn id="383" idx="3"/>
              <a:endCxn id="100" idx="1"/>
            </p:cNvCxnSpPr>
            <p:nvPr/>
          </p:nvCxnSpPr>
          <p:spPr bwMode="auto">
            <a:xfrm>
              <a:off x="6310042" y="2057542"/>
              <a:ext cx="933176" cy="396047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화살표 연결선 387"/>
            <p:cNvCxnSpPr>
              <a:stCxn id="380" idx="2"/>
              <a:endCxn id="378" idx="0"/>
            </p:cNvCxnSpPr>
            <p:nvPr/>
          </p:nvCxnSpPr>
          <p:spPr>
            <a:xfrm flipH="1">
              <a:off x="1233028" y="2473345"/>
              <a:ext cx="3261" cy="23139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화살표 연결선 388"/>
            <p:cNvCxnSpPr>
              <a:endCxn id="100" idx="2"/>
            </p:cNvCxnSpPr>
            <p:nvPr/>
          </p:nvCxnSpPr>
          <p:spPr>
            <a:xfrm flipV="1">
              <a:off x="3730753" y="2614723"/>
              <a:ext cx="2955152" cy="222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직사각형 389"/>
            <p:cNvSpPr/>
            <p:nvPr/>
          </p:nvSpPr>
          <p:spPr>
            <a:xfrm>
              <a:off x="4355614" y="1485711"/>
              <a:ext cx="4854599" cy="280189"/>
            </a:xfrm>
            <a:prstGeom prst="rect">
              <a:avLst/>
            </a:prstGeom>
            <a:solidFill>
              <a:srgbClr val="595959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AML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시스템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/ TMS(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거래 모니터링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3" name="Rectangle 24"/>
            <p:cNvSpPr>
              <a:spLocks noChangeArrowheads="1"/>
            </p:cNvSpPr>
            <p:nvPr/>
          </p:nvSpPr>
          <p:spPr bwMode="blackWhite">
            <a:xfrm>
              <a:off x="699811" y="4198709"/>
              <a:ext cx="1088916" cy="386280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이상징후 분석</a:t>
              </a:r>
              <a:endParaRPr lang="en-US" altLang="ko-KR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4" name="Rectangle 24"/>
            <p:cNvSpPr>
              <a:spLocks noChangeArrowheads="1"/>
            </p:cNvSpPr>
            <p:nvPr/>
          </p:nvSpPr>
          <p:spPr bwMode="blackWhite">
            <a:xfrm>
              <a:off x="695907" y="5062594"/>
              <a:ext cx="1088916" cy="386280"/>
            </a:xfrm>
            <a:prstGeom prst="rect">
              <a:avLst/>
            </a:prstGeom>
            <a:solidFill>
              <a:srgbClr val="FBFCF6"/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b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이상징후 분석</a:t>
              </a:r>
              <a:endParaRPr lang="en-US" altLang="ko-KR" sz="10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97" name="직선 화살표 연결선 396"/>
            <p:cNvCxnSpPr/>
            <p:nvPr/>
          </p:nvCxnSpPr>
          <p:spPr>
            <a:xfrm flipV="1">
              <a:off x="1835335" y="4363570"/>
              <a:ext cx="705299" cy="22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화살표 연결선 397"/>
            <p:cNvCxnSpPr/>
            <p:nvPr/>
          </p:nvCxnSpPr>
          <p:spPr>
            <a:xfrm flipV="1">
              <a:off x="1835335" y="5253659"/>
              <a:ext cx="705299" cy="22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꺾인 연결선 398"/>
            <p:cNvCxnSpPr>
              <a:stCxn id="109" idx="4"/>
              <a:endCxn id="379" idx="1"/>
            </p:cNvCxnSpPr>
            <p:nvPr/>
          </p:nvCxnSpPr>
          <p:spPr bwMode="auto">
            <a:xfrm flipV="1">
              <a:off x="7833320" y="2090668"/>
              <a:ext cx="199332" cy="11330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자유형 399"/>
            <p:cNvSpPr/>
            <p:nvPr/>
          </p:nvSpPr>
          <p:spPr bwMode="auto">
            <a:xfrm flipV="1">
              <a:off x="5589589" y="2611172"/>
              <a:ext cx="154275" cy="50234"/>
            </a:xfrm>
            <a:custGeom>
              <a:avLst/>
              <a:gdLst>
                <a:gd name="connsiteX0" fmla="*/ 0 w 368300"/>
                <a:gd name="connsiteY0" fmla="*/ 127000 h 127000"/>
                <a:gd name="connsiteX1" fmla="*/ 190500 w 368300"/>
                <a:gd name="connsiteY1" fmla="*/ 0 h 127000"/>
                <a:gd name="connsiteX2" fmla="*/ 368300 w 368300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127000">
                  <a:moveTo>
                    <a:pt x="0" y="127000"/>
                  </a:moveTo>
                  <a:cubicBezTo>
                    <a:pt x="64558" y="63500"/>
                    <a:pt x="129117" y="0"/>
                    <a:pt x="190500" y="0"/>
                  </a:cubicBezTo>
                  <a:cubicBezTo>
                    <a:pt x="251883" y="0"/>
                    <a:pt x="310091" y="63500"/>
                    <a:pt x="368300" y="1270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7235930" y="1749525"/>
              <a:ext cx="9156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거래내역 및 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속성정보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2" name="직사각형 401"/>
            <p:cNvSpPr/>
            <p:nvPr/>
          </p:nvSpPr>
          <p:spPr>
            <a:xfrm rot="5400000">
              <a:off x="7649651" y="2615943"/>
              <a:ext cx="697627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연계정보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3" name="Rectangle 1083"/>
            <p:cNvSpPr>
              <a:spLocks noChangeArrowheads="1"/>
            </p:cNvSpPr>
            <p:nvPr/>
          </p:nvSpPr>
          <p:spPr bwMode="auto">
            <a:xfrm>
              <a:off x="4318868" y="3832210"/>
              <a:ext cx="5041886" cy="16549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800" b="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4376936" y="3735717"/>
              <a:ext cx="4854600" cy="250001"/>
            </a:xfrm>
            <a:prstGeom prst="rect">
              <a:avLst/>
            </a:prstGeom>
            <a:solidFill>
              <a:srgbClr val="F38F1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      통합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FI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플랫폼</a:t>
              </a:r>
            </a:p>
          </p:txBody>
        </p:sp>
        <p:sp>
          <p:nvSpPr>
            <p:cNvPr id="405" name="Rectangle 23"/>
            <p:cNvSpPr>
              <a:spLocks noChangeArrowheads="1"/>
            </p:cNvSpPr>
            <p:nvPr/>
          </p:nvSpPr>
          <p:spPr bwMode="blackWhite">
            <a:xfrm>
              <a:off x="6587219" y="4485586"/>
              <a:ext cx="1152772" cy="539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rgbClr val="878943"/>
              </a:solidFill>
              <a:miter lim="800000"/>
              <a:headEnd/>
              <a:tailEnd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47860" tIns="0" rIns="4786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87325" indent="-187325" algn="ctr" defTabSz="95885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ebdings" panose="05030102010509060703" pitchFamily="18" charset="2"/>
                <a:buNone/>
                <a:tabLst>
                  <a:tab pos="4492625" algn="l"/>
                </a:tabLst>
              </a:pPr>
              <a:r>
                <a:rPr lang="en-US" altLang="ko-KR" sz="12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FI </a:t>
              </a:r>
              <a:r>
                <a:rPr lang="ko-KR" altLang="en-US" sz="1200" b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모니터링</a:t>
              </a:r>
            </a:p>
          </p:txBody>
        </p:sp>
        <p:cxnSp>
          <p:nvCxnSpPr>
            <p:cNvPr id="407" name="직선 화살표 연결선 406"/>
            <p:cNvCxnSpPr>
              <a:stCxn id="379" idx="2"/>
            </p:cNvCxnSpPr>
            <p:nvPr/>
          </p:nvCxnSpPr>
          <p:spPr>
            <a:xfrm flipH="1">
              <a:off x="8603765" y="2268966"/>
              <a:ext cx="5273" cy="222133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직사각형 407"/>
            <p:cNvSpPr/>
            <p:nvPr/>
          </p:nvSpPr>
          <p:spPr>
            <a:xfrm rot="5400000">
              <a:off x="8234214" y="3165786"/>
              <a:ext cx="998992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연계분석 공유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2100325" y="2932653"/>
              <a:ext cx="13798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RA 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결과 및 거래내역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5804261" y="2730426"/>
              <a:ext cx="7681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TMS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결과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</a:p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거래이력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12" name="그룹 411"/>
            <p:cNvGrpSpPr/>
            <p:nvPr/>
          </p:nvGrpSpPr>
          <p:grpSpPr>
            <a:xfrm>
              <a:off x="6233759" y="3293039"/>
              <a:ext cx="456361" cy="1291950"/>
              <a:chOff x="6384622" y="3544920"/>
              <a:chExt cx="188321" cy="1291950"/>
            </a:xfrm>
          </p:grpSpPr>
          <p:cxnSp>
            <p:nvCxnSpPr>
              <p:cNvPr id="450" name="직선 화살표 연결선 449"/>
              <p:cNvCxnSpPr/>
              <p:nvPr/>
            </p:nvCxnSpPr>
            <p:spPr>
              <a:xfrm flipH="1">
                <a:off x="6384622" y="4836870"/>
                <a:ext cx="70768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직선 화살표 연결선 450"/>
              <p:cNvCxnSpPr/>
              <p:nvPr/>
            </p:nvCxnSpPr>
            <p:spPr>
              <a:xfrm>
                <a:off x="6455446" y="3544920"/>
                <a:ext cx="0" cy="129195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화살표 연결선 451"/>
              <p:cNvCxnSpPr/>
              <p:nvPr/>
            </p:nvCxnSpPr>
            <p:spPr>
              <a:xfrm flipV="1">
                <a:off x="6455390" y="3544920"/>
                <a:ext cx="117553" cy="402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3" name="직선 화살표 연결선 412"/>
            <p:cNvCxnSpPr>
              <a:stCxn id="373" idx="3"/>
              <a:endCxn id="109" idx="2"/>
            </p:cNvCxnSpPr>
            <p:nvPr/>
          </p:nvCxnSpPr>
          <p:spPr>
            <a:xfrm flipV="1">
              <a:off x="6252799" y="3223739"/>
              <a:ext cx="465896" cy="31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" name="그룹 414"/>
            <p:cNvGrpSpPr/>
            <p:nvPr/>
          </p:nvGrpSpPr>
          <p:grpSpPr>
            <a:xfrm rot="10800000">
              <a:off x="3635532" y="3230981"/>
              <a:ext cx="1461485" cy="1973707"/>
              <a:chOff x="6108037" y="3544920"/>
              <a:chExt cx="464167" cy="516093"/>
            </a:xfrm>
          </p:grpSpPr>
          <p:cxnSp>
            <p:nvCxnSpPr>
              <p:cNvPr id="444" name="직선 화살표 연결선 443"/>
              <p:cNvCxnSpPr/>
              <p:nvPr/>
            </p:nvCxnSpPr>
            <p:spPr>
              <a:xfrm rot="10800000">
                <a:off x="6108037" y="4061013"/>
                <a:ext cx="29715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화살표 연결선 444"/>
              <p:cNvCxnSpPr/>
              <p:nvPr/>
            </p:nvCxnSpPr>
            <p:spPr>
              <a:xfrm rot="10800000" flipV="1">
                <a:off x="6403919" y="3544994"/>
                <a:ext cx="0" cy="5154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직선 화살표 연결선 445"/>
              <p:cNvCxnSpPr/>
              <p:nvPr/>
            </p:nvCxnSpPr>
            <p:spPr>
              <a:xfrm rot="10800000" flipH="1">
                <a:off x="6403919" y="3544920"/>
                <a:ext cx="168285" cy="74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6" name="직선 화살표 연결선 415"/>
            <p:cNvCxnSpPr>
              <a:stCxn id="405" idx="3"/>
              <a:endCxn id="85" idx="1"/>
            </p:cNvCxnSpPr>
            <p:nvPr/>
          </p:nvCxnSpPr>
          <p:spPr>
            <a:xfrm>
              <a:off x="7739991" y="4755448"/>
              <a:ext cx="308709" cy="52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7" name="그룹 416"/>
            <p:cNvGrpSpPr/>
            <p:nvPr/>
          </p:nvGrpSpPr>
          <p:grpSpPr>
            <a:xfrm>
              <a:off x="3632778" y="4389269"/>
              <a:ext cx="1473662" cy="873968"/>
              <a:chOff x="3725322" y="5076824"/>
              <a:chExt cx="2033992" cy="815151"/>
            </a:xfrm>
          </p:grpSpPr>
          <p:grpSp>
            <p:nvGrpSpPr>
              <p:cNvPr id="436" name="그룹 435"/>
              <p:cNvGrpSpPr/>
              <p:nvPr/>
            </p:nvGrpSpPr>
            <p:grpSpPr>
              <a:xfrm rot="10800000" flipV="1">
                <a:off x="3728135" y="5076824"/>
                <a:ext cx="2031179" cy="214928"/>
                <a:chOff x="6348255" y="3533801"/>
                <a:chExt cx="223948" cy="506321"/>
              </a:xfrm>
            </p:grpSpPr>
            <p:cxnSp>
              <p:nvCxnSpPr>
                <p:cNvPr id="441" name="직선 화살표 연결선 440"/>
                <p:cNvCxnSpPr/>
                <p:nvPr/>
              </p:nvCxnSpPr>
              <p:spPr>
                <a:xfrm rot="10800000" flipV="1">
                  <a:off x="6348255" y="4034642"/>
                  <a:ext cx="69843" cy="24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직선 화살표 연결선 441"/>
                <p:cNvCxnSpPr/>
                <p:nvPr/>
              </p:nvCxnSpPr>
              <p:spPr>
                <a:xfrm rot="10800000" flipH="1" flipV="1">
                  <a:off x="6417677" y="3533801"/>
                  <a:ext cx="45" cy="50632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직선 화살표 연결선 442"/>
                <p:cNvCxnSpPr/>
                <p:nvPr/>
              </p:nvCxnSpPr>
              <p:spPr>
                <a:xfrm rot="10800000" flipH="1">
                  <a:off x="6417526" y="3544917"/>
                  <a:ext cx="154677" cy="7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" name="그룹 436"/>
              <p:cNvGrpSpPr/>
              <p:nvPr/>
            </p:nvGrpSpPr>
            <p:grpSpPr>
              <a:xfrm rot="10800000">
                <a:off x="3725322" y="5376561"/>
                <a:ext cx="2031189" cy="515414"/>
                <a:chOff x="6348255" y="3544920"/>
                <a:chExt cx="223949" cy="495202"/>
              </a:xfrm>
            </p:grpSpPr>
            <p:cxnSp>
              <p:nvCxnSpPr>
                <p:cNvPr id="438" name="직선 화살표 연결선 437"/>
                <p:cNvCxnSpPr/>
                <p:nvPr/>
              </p:nvCxnSpPr>
              <p:spPr>
                <a:xfrm rot="10800000" flipV="1">
                  <a:off x="6348255" y="4034642"/>
                  <a:ext cx="69843" cy="24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직선 화살표 연결선 438"/>
                <p:cNvCxnSpPr/>
                <p:nvPr/>
              </p:nvCxnSpPr>
              <p:spPr>
                <a:xfrm rot="10800000" flipV="1">
                  <a:off x="6417722" y="3544994"/>
                  <a:ext cx="376" cy="49512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직선 화살표 연결선 439"/>
                <p:cNvCxnSpPr/>
                <p:nvPr/>
              </p:nvCxnSpPr>
              <p:spPr>
                <a:xfrm rot="10800000" flipH="1">
                  <a:off x="6417527" y="3544920"/>
                  <a:ext cx="154677" cy="7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0" name="자유형 419"/>
            <p:cNvSpPr/>
            <p:nvPr/>
          </p:nvSpPr>
          <p:spPr bwMode="auto">
            <a:xfrm flipV="1">
              <a:off x="4084251" y="4385150"/>
              <a:ext cx="154275" cy="70789"/>
            </a:xfrm>
            <a:custGeom>
              <a:avLst/>
              <a:gdLst>
                <a:gd name="connsiteX0" fmla="*/ 0 w 368300"/>
                <a:gd name="connsiteY0" fmla="*/ 127000 h 127000"/>
                <a:gd name="connsiteX1" fmla="*/ 190500 w 368300"/>
                <a:gd name="connsiteY1" fmla="*/ 0 h 127000"/>
                <a:gd name="connsiteX2" fmla="*/ 368300 w 368300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127000">
                  <a:moveTo>
                    <a:pt x="0" y="127000"/>
                  </a:moveTo>
                  <a:cubicBezTo>
                    <a:pt x="64558" y="63500"/>
                    <a:pt x="129117" y="0"/>
                    <a:pt x="190500" y="0"/>
                  </a:cubicBezTo>
                  <a:cubicBezTo>
                    <a:pt x="251883" y="0"/>
                    <a:pt x="310091" y="63500"/>
                    <a:pt x="368300" y="127000"/>
                  </a:cubicBezTo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1" name="직선 화살표 연결선 420"/>
            <p:cNvCxnSpPr>
              <a:stCxn id="123" idx="4"/>
              <a:endCxn id="405" idx="1"/>
            </p:cNvCxnSpPr>
            <p:nvPr/>
          </p:nvCxnSpPr>
          <p:spPr>
            <a:xfrm>
              <a:off x="6233759" y="4753586"/>
              <a:ext cx="353460" cy="18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자유형 422"/>
            <p:cNvSpPr/>
            <p:nvPr/>
          </p:nvSpPr>
          <p:spPr bwMode="auto">
            <a:xfrm rot="5400000" flipV="1">
              <a:off x="6361021" y="3215435"/>
              <a:ext cx="165406" cy="46853"/>
            </a:xfrm>
            <a:custGeom>
              <a:avLst/>
              <a:gdLst>
                <a:gd name="connsiteX0" fmla="*/ 0 w 368300"/>
                <a:gd name="connsiteY0" fmla="*/ 127000 h 127000"/>
                <a:gd name="connsiteX1" fmla="*/ 190500 w 368300"/>
                <a:gd name="connsiteY1" fmla="*/ 0 h 127000"/>
                <a:gd name="connsiteX2" fmla="*/ 368300 w 368300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127000">
                  <a:moveTo>
                    <a:pt x="0" y="127000"/>
                  </a:moveTo>
                  <a:cubicBezTo>
                    <a:pt x="64558" y="63500"/>
                    <a:pt x="129117" y="0"/>
                    <a:pt x="190500" y="0"/>
                  </a:cubicBezTo>
                  <a:cubicBezTo>
                    <a:pt x="251883" y="0"/>
                    <a:pt x="310091" y="63500"/>
                    <a:pt x="368300" y="1270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24" name="그룹 423"/>
            <p:cNvGrpSpPr/>
            <p:nvPr/>
          </p:nvGrpSpPr>
          <p:grpSpPr>
            <a:xfrm rot="10800000">
              <a:off x="7407128" y="2087261"/>
              <a:ext cx="619241" cy="371895"/>
              <a:chOff x="6393087" y="3077664"/>
              <a:chExt cx="54820" cy="371895"/>
            </a:xfrm>
          </p:grpSpPr>
          <p:cxnSp>
            <p:nvCxnSpPr>
              <p:cNvPr id="431" name="직선 화살표 연결선 430"/>
              <p:cNvCxnSpPr>
                <a:endCxn id="379" idx="1"/>
              </p:cNvCxnSpPr>
              <p:nvPr/>
            </p:nvCxnSpPr>
            <p:spPr>
              <a:xfrm rot="10800000">
                <a:off x="6393087" y="3446152"/>
                <a:ext cx="5479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직선 화살표 연결선 431"/>
              <p:cNvCxnSpPr/>
              <p:nvPr/>
            </p:nvCxnSpPr>
            <p:spPr>
              <a:xfrm rot="10800000" flipV="1">
                <a:off x="6447523" y="3077664"/>
                <a:ext cx="384" cy="37189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5" name="직사각형 424"/>
            <p:cNvSpPr/>
            <p:nvPr/>
          </p:nvSpPr>
          <p:spPr>
            <a:xfrm>
              <a:off x="6065071" y="3979098"/>
              <a:ext cx="1379634" cy="24006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조사분석결과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4592960" y="5050510"/>
              <a:ext cx="998838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조사분석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결과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4520952" y="4070156"/>
              <a:ext cx="800219" cy="3877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조사분석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결과</a:t>
              </a:r>
              <a:endParaRPr lang="en-US" altLang="ko-KR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4083698" y="2450371"/>
              <a:ext cx="1255472" cy="21544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연계분석 대상고객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4267573" y="2847659"/>
              <a:ext cx="6976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연계분석</a:t>
              </a:r>
              <a:br>
                <a:rPr lang="en-US" altLang="ko-KR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10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대상고객</a:t>
              </a:r>
              <a:endPara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30" name="직선 화살표 연결선 429"/>
            <p:cNvCxnSpPr/>
            <p:nvPr/>
          </p:nvCxnSpPr>
          <p:spPr bwMode="auto">
            <a:xfrm>
              <a:off x="3729290" y="2053932"/>
              <a:ext cx="1295718" cy="36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AutoShape 38"/>
          <p:cNvSpPr>
            <a:spLocks noChangeArrowheads="1"/>
          </p:cNvSpPr>
          <p:nvPr/>
        </p:nvSpPr>
        <p:spPr bwMode="auto">
          <a:xfrm>
            <a:off x="2495645" y="2632603"/>
            <a:ext cx="1114625" cy="518303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0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고객원장</a:t>
            </a:r>
            <a:endParaRPr kumimoji="0" lang="ko-KR" altLang="en-US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7" name="Text Box 2"/>
          <p:cNvSpPr txBox="1">
            <a:spLocks noChangeArrowheads="1"/>
          </p:cNvSpPr>
          <p:nvPr/>
        </p:nvSpPr>
        <p:spPr bwMode="auto">
          <a:xfrm>
            <a:off x="561526" y="1086569"/>
            <a:ext cx="921601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>
              <a:defRPr/>
            </a:pPr>
            <a:r>
              <a:rPr lang="en-US" altLang="ko-KR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AML  </a:t>
            </a:r>
            <a:r>
              <a:rPr lang="ko-KR" altLang="en-US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시스템의 발생하는 경보 데이터를 특정 시나리오를 적용하여 거래패턴을 도출하여 의심거래를 보고 할 수 있도록 지원</a:t>
            </a:r>
            <a:r>
              <a:rPr lang="en-US" altLang="ko-KR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매일 발생되는 거래데이터 기반  룰 </a:t>
            </a:r>
            <a:r>
              <a:rPr lang="en-US" altLang="ko-KR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/Score/ </a:t>
            </a:r>
            <a:r>
              <a:rPr lang="ko-KR" altLang="en-US" b="0" dirty="0">
                <a:latin typeface="+mn-ea"/>
                <a:ea typeface="맑은 고딕" panose="020B0503020000020004" pitchFamily="50" charset="-127"/>
                <a:cs typeface="Arial" pitchFamily="34" charset="0"/>
              </a:rPr>
              <a:t>패턴 분석을 통한 연계 데이터 생성</a:t>
            </a:r>
            <a:endParaRPr lang="en-US" altLang="ko-KR" sz="1400" b="0" dirty="0">
              <a:latin typeface="+mn-ea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0" name="AutoShape 38"/>
          <p:cNvSpPr>
            <a:spLocks noChangeArrowheads="1"/>
          </p:cNvSpPr>
          <p:nvPr/>
        </p:nvSpPr>
        <p:spPr bwMode="auto">
          <a:xfrm>
            <a:off x="6685905" y="3036569"/>
            <a:ext cx="1114625" cy="322267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en-US" altLang="ko-KR" sz="105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AML DB</a:t>
            </a:r>
            <a:endParaRPr kumimoji="0" lang="ko-KR" altLang="en-US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AutoShape 38"/>
          <p:cNvSpPr>
            <a:spLocks noChangeArrowheads="1"/>
          </p:cNvSpPr>
          <p:nvPr/>
        </p:nvSpPr>
        <p:spPr bwMode="auto">
          <a:xfrm>
            <a:off x="6718695" y="3608374"/>
            <a:ext cx="1114625" cy="396690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0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연계정보 </a:t>
            </a:r>
            <a:r>
              <a:rPr kumimoji="0" lang="en-US" altLang="ko-KR" sz="10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kumimoji="0" lang="ko-KR" altLang="en-US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AutoShape 38"/>
          <p:cNvSpPr>
            <a:spLocks noChangeArrowheads="1"/>
          </p:cNvSpPr>
          <p:nvPr/>
        </p:nvSpPr>
        <p:spPr bwMode="auto">
          <a:xfrm>
            <a:off x="2571553" y="4760502"/>
            <a:ext cx="1013295" cy="396690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0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특이거래 고객</a:t>
            </a:r>
            <a:endParaRPr kumimoji="0" lang="ko-KR" altLang="en-US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AutoShape 38"/>
          <p:cNvSpPr>
            <a:spLocks noChangeArrowheads="1"/>
          </p:cNvSpPr>
          <p:nvPr/>
        </p:nvSpPr>
        <p:spPr bwMode="auto">
          <a:xfrm>
            <a:off x="2576736" y="5624598"/>
            <a:ext cx="1013295" cy="396690"/>
          </a:xfrm>
          <a:prstGeom prst="can">
            <a:avLst>
              <a:gd name="adj" fmla="val 25000"/>
            </a:avLst>
          </a:prstGeom>
          <a:solidFill>
            <a:srgbClr val="E1EEF7"/>
          </a:solidFill>
          <a:ln w="9525">
            <a:solidFill>
              <a:srgbClr val="93B5D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latinLnBrk="0"/>
            <a:r>
              <a:rPr kumimoji="0" lang="ko-KR" altLang="en-US" sz="10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이상징후 고객</a:t>
            </a:r>
            <a:endParaRPr kumimoji="0" lang="ko-KR" altLang="en-US" sz="1050" b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AutoShape 38"/>
          <p:cNvSpPr>
            <a:spLocks noChangeArrowheads="1"/>
          </p:cNvSpPr>
          <p:nvPr/>
        </p:nvSpPr>
        <p:spPr bwMode="auto">
          <a:xfrm>
            <a:off x="5169024" y="5048534"/>
            <a:ext cx="1064735" cy="576064"/>
          </a:xfrm>
          <a:prstGeom prst="can">
            <a:avLst>
              <a:gd name="adj" fmla="val 25000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93B5D1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 latinLnBrk="0"/>
            <a:r>
              <a:rPr kumimoji="0" lang="ko-KR" altLang="en-US" sz="1200" b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조사분석 결과</a:t>
            </a:r>
          </a:p>
        </p:txBody>
      </p:sp>
      <p:cxnSp>
        <p:nvCxnSpPr>
          <p:cNvPr id="471" name="직선 연결선 470"/>
          <p:cNvCxnSpPr>
            <a:stCxn id="97" idx="4"/>
          </p:cNvCxnSpPr>
          <p:nvPr/>
        </p:nvCxnSpPr>
        <p:spPr>
          <a:xfrm>
            <a:off x="3610270" y="2891755"/>
            <a:ext cx="11902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 flipH="1" flipV="1">
            <a:off x="3728864" y="2632150"/>
            <a:ext cx="1890" cy="26457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 flipV="1">
            <a:off x="1813969" y="3453474"/>
            <a:ext cx="1914895" cy="7952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725668" y="3196134"/>
            <a:ext cx="3196" cy="261822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23"/>
          <p:cNvSpPr>
            <a:spLocks noChangeArrowheads="1"/>
          </p:cNvSpPr>
          <p:nvPr/>
        </p:nvSpPr>
        <p:spPr bwMode="blackWhite">
          <a:xfrm>
            <a:off x="8048700" y="5079102"/>
            <a:ext cx="1152772" cy="529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 algn="ctr">
            <a:solidFill>
              <a:srgbClr val="878943"/>
            </a:solidFill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47860" tIns="0" rIns="4786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187325" indent="-187325" algn="ctr" defTabSz="95885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492625" algn="l"/>
              </a:tabLst>
            </a:pPr>
            <a:r>
              <a:rPr lang="ko-KR" altLang="en-US" sz="1200" b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연계분석</a:t>
            </a:r>
          </a:p>
        </p:txBody>
      </p:sp>
      <p:sp>
        <p:nvSpPr>
          <p:cNvPr id="86" name="직사각형 85">
            <a:hlinkClick r:id="rId2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314417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구축 화면 예시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I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사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AML 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연계분석 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(4/5)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628800"/>
            <a:ext cx="8953500" cy="453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2641539"/>
            <a:ext cx="952500" cy="514350"/>
          </a:xfrm>
          <a:prstGeom prst="rect">
            <a:avLst/>
          </a:prstGeom>
          <a:ln w="3175">
            <a:solidFill>
              <a:srgbClr val="0000FF"/>
            </a:solidFill>
          </a:ln>
        </p:spPr>
      </p:pic>
      <p:sp>
        <p:nvSpPr>
          <p:cNvPr id="7" name="직사각형 6">
            <a:hlinkClick r:id="rId4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314417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06066" y="1579979"/>
            <a:ext cx="6003118" cy="163299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410401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혐의추출 정확성 향상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2170" y="1800540"/>
            <a:ext cx="5606974" cy="11964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단계별 거래흐름 및 특정 패턴 거래 검출 제공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통합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FI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시스템과 연동 하여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AML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시스템에선 발견되지 못한 혐의점을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</a:pP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	FAIS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나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FDS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시스템과 연결하여 혐의여부가 있는지 재 판단하여 혐의거래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</a:pP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	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판단 범위와 정확성 향상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과거자료와 연관관계 생성 후 숨겨진 혐의거래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의심거래  도출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</a:pP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06067" y="3490382"/>
            <a:ext cx="5139020" cy="103631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3444627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업무시간 단축</a:t>
            </a: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642171" y="3834767"/>
            <a:ext cx="5102916" cy="6732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이상거래 시나리오 탐지 기능으로 보고대상 혐의자 도출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가시화로 분석시간 단축</a:t>
            </a: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648275" y="4980711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연계분석 시스템 내 이상거래 판단 시 </a:t>
            </a:r>
            <a:r>
              <a:rPr kumimoji="0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STR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보고와 연동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06067" y="4822440"/>
            <a:ext cx="5139020" cy="7668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618731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en-US" altLang="ko-KR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STR 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보고 프로세스 연동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I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사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 AML 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연계분석 시스템 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(5/5)</a:t>
            </a:r>
          </a:p>
        </p:txBody>
      </p:sp>
      <p:sp>
        <p:nvSpPr>
          <p:cNvPr id="14" name="직사각형 13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05899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2499"/>
            <a:ext cx="9097069" cy="2348509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124270"/>
            <a:ext cx="6451075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컨설팅 수행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부대 운영 데이터 분석 및 교육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빅데이터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분석 시제품 개발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789040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494116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272778"/>
            <a:ext cx="3284451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20016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2016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12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(3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육군 훈련소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KCTC</a:t>
            </a:r>
            <a:endParaRPr lang="ko-KR" alt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육군 빅데이터 활용방안 연구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(1/4)</a:t>
            </a:r>
            <a:endParaRPr kumimoji="0" lang="ko-KR" altLang="en-US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0528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48907"/>
            <a:ext cx="3095142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군 데이터 발생 대비 </a:t>
            </a:r>
            <a:r>
              <a:rPr lang="ko-KR" altLang="en-US" sz="1200" dirty="0" err="1"/>
              <a:t>활용성</a:t>
            </a:r>
            <a:r>
              <a:rPr lang="ko-KR" altLang="en-US" sz="1200" dirty="0"/>
              <a:t> 부족</a:t>
            </a:r>
            <a:endParaRPr lang="en-US" altLang="ko-KR" sz="1200" dirty="0"/>
          </a:p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정보화 체계 도입으로 데이터 활용필요</a:t>
            </a:r>
            <a:endParaRPr lang="en-US" altLang="ko-KR" sz="1200" dirty="0"/>
          </a:p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전투원의 전투력 비교 측정 척도 부재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98239" y="2548907"/>
            <a:ext cx="1955695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부대 운영 데이터 및 </a:t>
            </a:r>
            <a:r>
              <a:rPr lang="en-US" altLang="ko-KR" sz="1200" dirty="0"/>
              <a:t>KCTC </a:t>
            </a:r>
            <a:r>
              <a:rPr lang="ko-KR" altLang="en-US" sz="1200" dirty="0"/>
              <a:t>데이터 분석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시제품 개발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38192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775924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65168" y="2548907"/>
            <a:ext cx="2761912" cy="5073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rgbClr val="CB400F"/>
                </a:solidFill>
              </a:rPr>
              <a:t>빅데이터</a:t>
            </a:r>
            <a:r>
              <a:rPr lang="ko-KR" altLang="en-US" sz="1200" dirty="0">
                <a:solidFill>
                  <a:srgbClr val="CB400F"/>
                </a:solidFill>
              </a:rPr>
              <a:t> 분석 체계 구체화 및 활용방안 제시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8" y="1524000"/>
            <a:ext cx="499857" cy="81935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52" y="1441351"/>
            <a:ext cx="675000" cy="900000"/>
          </a:xfrm>
          <a:prstGeom prst="rect">
            <a:avLst/>
          </a:prstGeom>
        </p:spPr>
      </p:pic>
      <p:pic>
        <p:nvPicPr>
          <p:cNvPr id="26" name="Picture 4" descr="스마트 훈련병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4077072"/>
            <a:ext cx="2304256" cy="20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904E5513-5B11-4B15-A8E4-F5D59998CF9D}"/>
              </a:ext>
            </a:extLst>
          </p:cNvPr>
          <p:cNvSpPr/>
          <p:nvPr/>
        </p:nvSpPr>
        <p:spPr bwMode="auto">
          <a:xfrm>
            <a:off x="-114895" y="-315416"/>
            <a:ext cx="10081120" cy="7173416"/>
          </a:xfrm>
          <a:prstGeom prst="mathMultiply">
            <a:avLst>
              <a:gd name="adj1" fmla="val 6415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 pitchFamily="2" charset="2"/>
              <a:buNone/>
              <a:tabLst>
                <a:tab pos="95250" algn="l"/>
              </a:tabLst>
            </a:pPr>
            <a:endParaRPr lang="ko-KR" altLang="en-US" sz="16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9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8503" y="1829752"/>
            <a:ext cx="9029253" cy="4479568"/>
            <a:chOff x="488503" y="1829752"/>
            <a:chExt cx="9029253" cy="2073183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6" y="2488233"/>
              <a:ext cx="2257594" cy="945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488503" y="1829752"/>
              <a:ext cx="9029253" cy="2073183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600" y="2976589"/>
              <a:ext cx="2232248" cy="90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AutoShape 65"/>
            <p:cNvSpPr>
              <a:spLocks noChangeArrowheads="1"/>
            </p:cNvSpPr>
            <p:nvPr/>
          </p:nvSpPr>
          <p:spPr bwMode="auto">
            <a:xfrm>
              <a:off x="488504" y="2014788"/>
              <a:ext cx="2009136" cy="141836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1450" indent="-171450" fontAlgn="base" latinLnBrk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200" b="1" kern="0" dirty="0">
                  <a:solidFill>
                    <a:srgbClr val="002060"/>
                  </a:solidFill>
                  <a:latin typeface="+mn-ea"/>
                  <a:ea typeface="+mn-ea"/>
                  <a:sym typeface="Wingdings" pitchFamily="2" charset="2"/>
                </a:rPr>
                <a:t>신체 체형 분석</a:t>
              </a:r>
              <a:endParaRPr kumimoji="1" lang="en-US" altLang="ko-KR" sz="1200" b="1" kern="0" dirty="0">
                <a:solidFill>
                  <a:srgbClr val="00206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73" name="AutoShape 65"/>
            <p:cNvSpPr>
              <a:spLocks noChangeArrowheads="1"/>
            </p:cNvSpPr>
            <p:nvPr/>
          </p:nvSpPr>
          <p:spPr bwMode="auto">
            <a:xfrm>
              <a:off x="3584848" y="2016605"/>
              <a:ext cx="2009136" cy="141836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1450" indent="-171450" fontAlgn="base" latinLnBrk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200" b="1" kern="0" dirty="0">
                  <a:solidFill>
                    <a:srgbClr val="002060"/>
                  </a:solidFill>
                  <a:latin typeface="+mn-ea"/>
                  <a:ea typeface="+mn-ea"/>
                  <a:sym typeface="Wingdings" pitchFamily="2" charset="2"/>
                </a:rPr>
                <a:t>피복 수요 예측</a:t>
              </a:r>
              <a:endParaRPr kumimoji="1" lang="en-US" altLang="ko-KR" sz="1200" b="1" kern="0" dirty="0">
                <a:solidFill>
                  <a:srgbClr val="00206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75" name="Text Box 2"/>
            <p:cNvSpPr txBox="1">
              <a:spLocks noChangeArrowheads="1"/>
            </p:cNvSpPr>
            <p:nvPr/>
          </p:nvSpPr>
          <p:spPr bwMode="auto">
            <a:xfrm>
              <a:off x="1156942" y="2436594"/>
              <a:ext cx="1452889" cy="1139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fontAlgn="base" latinLnBrk="0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&lt;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예시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. 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월별 신체 변화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&gt;</a:t>
              </a:r>
            </a:p>
          </p:txBody>
        </p:sp>
        <p:sp>
          <p:nvSpPr>
            <p:cNvPr id="81" name="Text Box 2"/>
            <p:cNvSpPr txBox="1">
              <a:spLocks noChangeArrowheads="1"/>
            </p:cNvSpPr>
            <p:nvPr/>
          </p:nvSpPr>
          <p:spPr bwMode="auto">
            <a:xfrm>
              <a:off x="1742279" y="2878094"/>
              <a:ext cx="1452889" cy="1139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fontAlgn="base" latinLnBrk="0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&lt;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예시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. 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신체 변화 분석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&gt;</a:t>
              </a:r>
            </a:p>
          </p:txBody>
        </p:sp>
        <p:pic>
          <p:nvPicPr>
            <p:cNvPr id="86" name="Picture 16" descr="막대차트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826" y="2488233"/>
              <a:ext cx="2826358" cy="136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 Box 2"/>
            <p:cNvSpPr txBox="1">
              <a:spLocks noChangeArrowheads="1"/>
            </p:cNvSpPr>
            <p:nvPr/>
          </p:nvSpPr>
          <p:spPr bwMode="auto">
            <a:xfrm>
              <a:off x="4465323" y="2436594"/>
              <a:ext cx="1837610" cy="1139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fontAlgn="base" latinLnBrk="0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&lt;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예시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. 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피복 교환개수 교환율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&gt;</a:t>
              </a:r>
            </a:p>
          </p:txBody>
        </p:sp>
        <p:sp>
          <p:nvSpPr>
            <p:cNvPr id="88" name="AutoShape 65"/>
            <p:cNvSpPr>
              <a:spLocks noChangeArrowheads="1"/>
            </p:cNvSpPr>
            <p:nvPr/>
          </p:nvSpPr>
          <p:spPr bwMode="auto">
            <a:xfrm>
              <a:off x="6609184" y="2016278"/>
              <a:ext cx="2009136" cy="141836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1450" indent="-171450" fontAlgn="base" latinLnBrk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1" lang="ko-KR" altLang="en-US" sz="1200" b="1" kern="0" dirty="0">
                  <a:solidFill>
                    <a:srgbClr val="002060"/>
                  </a:solidFill>
                  <a:latin typeface="+mn-ea"/>
                  <a:ea typeface="+mn-ea"/>
                  <a:sym typeface="Wingdings" pitchFamily="2" charset="2"/>
                </a:rPr>
                <a:t>특기 분류 분석</a:t>
              </a:r>
              <a:endParaRPr kumimoji="1" lang="en-US" altLang="ko-KR" sz="1200" b="1" kern="0" dirty="0">
                <a:solidFill>
                  <a:srgbClr val="00206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89" name="Text Box 2"/>
            <p:cNvSpPr txBox="1">
              <a:spLocks noChangeArrowheads="1"/>
            </p:cNvSpPr>
            <p:nvPr/>
          </p:nvSpPr>
          <p:spPr bwMode="auto">
            <a:xfrm>
              <a:off x="659548" y="2158780"/>
              <a:ext cx="4077428" cy="113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년도 별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, 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월별 체형 변화 분석</a:t>
              </a:r>
              <a:endParaRPr kumimoji="1" lang="en-US" altLang="ko-KR" sz="1000" b="1" dirty="0"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90" name="Text Box 2"/>
            <p:cNvSpPr txBox="1">
              <a:spLocks noChangeArrowheads="1"/>
            </p:cNvSpPr>
            <p:nvPr/>
          </p:nvSpPr>
          <p:spPr bwMode="auto">
            <a:xfrm>
              <a:off x="3683884" y="2155057"/>
              <a:ext cx="2781284" cy="185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피복 교환율 및 </a:t>
              </a:r>
              <a:r>
                <a:rPr kumimoji="1" lang="ko-KR" altLang="en-US" sz="1000" b="1" dirty="0" err="1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년도별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</a:t>
              </a:r>
              <a:r>
                <a:rPr kumimoji="1" lang="ko-KR" altLang="en-US" sz="1000" b="1" dirty="0" err="1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트렌드를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통한 피복 수요 예측</a:t>
              </a:r>
              <a:endParaRPr kumimoji="1" lang="en-US" altLang="ko-KR" sz="1000" b="1" dirty="0"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  <p:pic>
          <p:nvPicPr>
            <p:cNvPr id="91" name="Picture 2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879" y="2541404"/>
              <a:ext cx="2428609" cy="1181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" name="Text Box 2"/>
            <p:cNvSpPr txBox="1">
              <a:spLocks noChangeArrowheads="1"/>
            </p:cNvSpPr>
            <p:nvPr/>
          </p:nvSpPr>
          <p:spPr bwMode="auto">
            <a:xfrm>
              <a:off x="7404911" y="2436594"/>
              <a:ext cx="1581129" cy="1139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36000" rIns="36000">
              <a:spAutoFit/>
            </a:bodyPr>
            <a:lstStyle/>
            <a:p>
              <a:pPr fontAlgn="base" latinLnBrk="0">
                <a:spcBef>
                  <a:spcPct val="2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&lt;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예시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. </a:t>
              </a:r>
              <a:r>
                <a:rPr kumimoji="1" lang="ko-KR" altLang="en-US" sz="1000" b="1" dirty="0" err="1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년도별</a:t>
              </a:r>
              <a:r>
                <a:rPr kumimoji="1" lang="ko-KR" altLang="en-US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 입영 현황</a:t>
              </a:r>
              <a:r>
                <a:rPr kumimoji="1" lang="en-US" altLang="ko-KR" sz="1000" b="1" dirty="0">
                  <a:solidFill>
                    <a:prstClr val="black"/>
                  </a:solidFill>
                  <a:latin typeface="+mn-ea"/>
                  <a:ea typeface="+mn-ea"/>
                  <a:sym typeface="Wingdings" pitchFamily="2" charset="2"/>
                </a:rPr>
                <a:t>&gt;</a:t>
              </a:r>
            </a:p>
          </p:txBody>
        </p:sp>
      </p:grp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295500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내용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(1/2)</a:t>
            </a:r>
          </a:p>
        </p:txBody>
      </p:sp>
      <p:sp>
        <p:nvSpPr>
          <p:cNvPr id="57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6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pPr marL="180975" indent="-180975">
              <a:lnSpc>
                <a:spcPct val="120000"/>
              </a:lnSpc>
              <a:buFontTx/>
              <a:buChar char="-"/>
              <a:tabLst>
                <a:tab pos="95250" algn="l"/>
              </a:tabLst>
              <a:defRPr/>
            </a:pPr>
            <a:r>
              <a:rPr lang="ko-KR" altLang="en-US" dirty="0"/>
              <a:t>교육훈련 및 부대운영간 생성되는 데이터의 가치를 분석하고 활용방안을 연구 함</a:t>
            </a:r>
            <a:endParaRPr lang="en-US" altLang="ko-KR" dirty="0"/>
          </a:p>
        </p:txBody>
      </p:sp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954257" y="1634519"/>
            <a:ext cx="3323431" cy="2781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20000"/>
              </a:spcBef>
            </a:pPr>
            <a:r>
              <a:rPr lang="ko-KR" altLang="en-US" sz="1400" dirty="0">
                <a:solidFill>
                  <a:prstClr val="white"/>
                </a:solidFill>
                <a:latin typeface="+mn-ea"/>
                <a:ea typeface="+mn-ea"/>
              </a:rPr>
              <a:t>부대 운영 데이터 분석</a:t>
            </a: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6852236" y="2523853"/>
            <a:ext cx="25652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00" b="1" dirty="0">
                <a:latin typeface="+mn-ea"/>
                <a:cs typeface="Arial" pitchFamily="34" charset="0"/>
                <a:sym typeface="Wingdings" pitchFamily="2" charset="2"/>
              </a:rPr>
              <a:t>신체</a:t>
            </a:r>
            <a:r>
              <a:rPr kumimoji="1" lang="en-US" altLang="ko-KR" sz="1000" b="1" dirty="0">
                <a:latin typeface="+mn-ea"/>
                <a:cs typeface="Arial" pitchFamily="34" charset="0"/>
                <a:sym typeface="Wingdings" pitchFamily="2" charset="2"/>
              </a:rPr>
              <a:t>/</a:t>
            </a:r>
            <a:r>
              <a:rPr kumimoji="1" lang="ko-KR" altLang="en-US" sz="1000" b="1" dirty="0">
                <a:latin typeface="+mn-ea"/>
                <a:cs typeface="Arial" pitchFamily="34" charset="0"/>
                <a:sym typeface="Wingdings" pitchFamily="2" charset="2"/>
              </a:rPr>
              <a:t>학력</a:t>
            </a:r>
            <a:r>
              <a:rPr kumimoji="1" lang="en-US" altLang="ko-KR" sz="1000" b="1" dirty="0">
                <a:latin typeface="+mn-ea"/>
                <a:cs typeface="Arial" pitchFamily="34" charset="0"/>
                <a:sym typeface="Wingdings" pitchFamily="2" charset="2"/>
              </a:rPr>
              <a:t>/</a:t>
            </a:r>
            <a:r>
              <a:rPr kumimoji="1" lang="ko-KR" altLang="en-US" sz="1000" b="1" dirty="0">
                <a:latin typeface="+mn-ea"/>
                <a:cs typeface="Arial" pitchFamily="34" charset="0"/>
                <a:sym typeface="Wingdings" pitchFamily="2" charset="2"/>
              </a:rPr>
              <a:t>개인정보 등을 활용한 특기 분류분석</a:t>
            </a:r>
            <a:endParaRPr kumimoji="1" lang="en-US" altLang="ko-KR" sz="1000" b="1" dirty="0">
              <a:latin typeface="+mn-ea"/>
              <a:cs typeface="Arial" pitchFamily="34" charset="0"/>
              <a:sym typeface="Wingdings" pitchFamily="2" charset="2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육군 빅데이터 활용방안 연구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(2/4)</a:t>
            </a:r>
            <a:endParaRPr kumimoji="0" lang="ko-KR" altLang="en-US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24" name="직사각형 23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3502ACC0-3CBE-444B-A00F-9EB5945DCD29}"/>
              </a:ext>
            </a:extLst>
          </p:cNvPr>
          <p:cNvSpPr/>
          <p:nvPr/>
        </p:nvSpPr>
        <p:spPr bwMode="auto">
          <a:xfrm>
            <a:off x="-114895" y="-315416"/>
            <a:ext cx="10081120" cy="7173416"/>
          </a:xfrm>
          <a:prstGeom prst="mathMultiply">
            <a:avLst>
              <a:gd name="adj1" fmla="val 6415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 pitchFamily="2" charset="2"/>
              <a:buNone/>
              <a:tabLst>
                <a:tab pos="95250" algn="l"/>
              </a:tabLst>
            </a:pPr>
            <a:endParaRPr lang="ko-KR" altLang="en-US" sz="16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7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8504" y="1829090"/>
            <a:ext cx="9029253" cy="4552238"/>
            <a:chOff x="488504" y="4257150"/>
            <a:chExt cx="9029253" cy="2124178"/>
          </a:xfrm>
        </p:grpSpPr>
        <p:sp>
          <p:nvSpPr>
            <p:cNvPr id="49" name="직사각형 48"/>
            <p:cNvSpPr/>
            <p:nvPr/>
          </p:nvSpPr>
          <p:spPr>
            <a:xfrm>
              <a:off x="488504" y="4257150"/>
              <a:ext cx="4301918" cy="212417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15317" y="4257150"/>
              <a:ext cx="4502440" cy="2124178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2" name="Text Box 2"/>
            <p:cNvSpPr txBox="1">
              <a:spLocks noChangeArrowheads="1"/>
            </p:cNvSpPr>
            <p:nvPr/>
          </p:nvSpPr>
          <p:spPr bwMode="auto">
            <a:xfrm>
              <a:off x="4987065" y="4315593"/>
              <a:ext cx="4502439" cy="190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대용량 데이터 처리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, </a:t>
              </a:r>
              <a:r>
                <a:rPr kumimoji="1" lang="ko-KR" altLang="en-US" sz="1000" b="1" dirty="0" err="1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빅데이터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 분석기능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, 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강력한 데이터 전처리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, 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그리고 사용자 중심의 분석환경을 제공함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. </a:t>
              </a:r>
            </a:p>
          </p:txBody>
        </p:sp>
        <p:pic>
          <p:nvPicPr>
            <p:cNvPr id="83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3040" y="4836692"/>
              <a:ext cx="4012785" cy="1463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20" y="4836692"/>
              <a:ext cx="3960440" cy="1463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Text Box 2"/>
            <p:cNvSpPr txBox="1">
              <a:spLocks noChangeArrowheads="1"/>
            </p:cNvSpPr>
            <p:nvPr/>
          </p:nvSpPr>
          <p:spPr bwMode="auto">
            <a:xfrm>
              <a:off x="515533" y="4344250"/>
              <a:ext cx="4077428" cy="190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데이터 분석을 통한 </a:t>
              </a:r>
              <a:r>
                <a:rPr kumimoji="1" lang="en-US" altLang="ko-KR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KCTC </a:t>
              </a: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현황 분석</a:t>
              </a:r>
              <a:endParaRPr kumimoji="1" lang="en-US" altLang="ko-KR" sz="1000" b="1" dirty="0"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ko-KR" altLang="en-US" sz="1000" b="1" dirty="0">
                  <a:latin typeface="+mn-ea"/>
                  <a:ea typeface="+mn-ea"/>
                  <a:cs typeface="Arial" pitchFamily="34" charset="0"/>
                  <a:sym typeface="Wingdings" pitchFamily="2" charset="2"/>
                </a:rPr>
                <a:t>시간에 따라 동적으로 훈련 현황 가시화</a:t>
              </a:r>
              <a:endParaRPr kumimoji="1" lang="en-US" altLang="ko-KR" sz="1000" b="1" dirty="0">
                <a:latin typeface="+mn-ea"/>
                <a:ea typeface="+mn-ea"/>
                <a:cs typeface="Arial" pitchFamily="34" charset="0"/>
                <a:sym typeface="Wingdings" pitchFamily="2" charset="2"/>
              </a:endParaRPr>
            </a:p>
          </p:txBody>
        </p:sp>
      </p:grp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295500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내용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(2/2)</a:t>
            </a:r>
          </a:p>
        </p:txBody>
      </p:sp>
      <p:sp>
        <p:nvSpPr>
          <p:cNvPr id="57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6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pPr marL="180975" indent="-180975">
              <a:lnSpc>
                <a:spcPct val="120000"/>
              </a:lnSpc>
              <a:buFontTx/>
              <a:buChar char="-"/>
              <a:tabLst>
                <a:tab pos="95250" algn="l"/>
              </a:tabLst>
              <a:defRPr/>
            </a:pPr>
            <a:r>
              <a:rPr lang="en-US" altLang="ko-KR" dirty="0"/>
              <a:t>KCTC </a:t>
            </a:r>
            <a:r>
              <a:rPr lang="ko-KR" altLang="en-US" dirty="0"/>
              <a:t>데이터를 이용하여 전투 현황을 분석 하고 전투 현황 및 워 </a:t>
            </a:r>
            <a:r>
              <a:rPr lang="ko-KR" altLang="en-US" dirty="0" err="1"/>
              <a:t>클라우드에</a:t>
            </a:r>
            <a:r>
              <a:rPr lang="ko-KR" altLang="en-US" dirty="0"/>
              <a:t> 대한 통합 분석을 할 수 있는 시제품을 개발 함</a:t>
            </a:r>
            <a:r>
              <a:rPr lang="en-US" altLang="ko-KR" dirty="0"/>
              <a:t>.</a:t>
            </a: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954257" y="1645734"/>
            <a:ext cx="3323431" cy="2565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20000"/>
              </a:spcBef>
            </a:pPr>
            <a:r>
              <a:rPr lang="en-US" altLang="ko-KR" sz="1400" dirty="0">
                <a:solidFill>
                  <a:prstClr val="white"/>
                </a:solidFill>
                <a:latin typeface="+mn-ea"/>
                <a:ea typeface="+mn-ea"/>
              </a:rPr>
              <a:t>KCTC </a:t>
            </a:r>
            <a:r>
              <a:rPr lang="ko-KR" altLang="en-US" sz="1400" dirty="0">
                <a:solidFill>
                  <a:prstClr val="white"/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581331" y="1645734"/>
            <a:ext cx="3323431" cy="2565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9pPr>
          </a:lstStyle>
          <a:p>
            <a:pPr algn="ctr" eaLnBrk="1" latinLnBrk="0" hangingPunct="1">
              <a:spcBef>
                <a:spcPct val="20000"/>
              </a:spcBef>
            </a:pPr>
            <a:r>
              <a:rPr lang="ko-KR" altLang="en-US" sz="1400" dirty="0">
                <a:solidFill>
                  <a:prstClr val="white"/>
                </a:solidFill>
                <a:latin typeface="+mn-ea"/>
                <a:ea typeface="+mn-ea"/>
              </a:rPr>
              <a:t>시제품 개발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육군 빅데이터 활용방안 연구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(3/4)</a:t>
            </a:r>
            <a:endParaRPr kumimoji="0" lang="ko-KR" altLang="en-US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16" name="직사각형 15">
            <a:hlinkClick r:id="rId4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F1960CDE-BEE8-4C35-8611-470CF548C3D5}"/>
              </a:ext>
            </a:extLst>
          </p:cNvPr>
          <p:cNvSpPr/>
          <p:nvPr/>
        </p:nvSpPr>
        <p:spPr bwMode="auto">
          <a:xfrm>
            <a:off x="-114895" y="-315416"/>
            <a:ext cx="10081120" cy="7173416"/>
          </a:xfrm>
          <a:prstGeom prst="mathMultiply">
            <a:avLst>
              <a:gd name="adj1" fmla="val 6415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 pitchFamily="2" charset="2"/>
              <a:buNone/>
              <a:tabLst>
                <a:tab pos="95250" algn="l"/>
              </a:tabLst>
            </a:pPr>
            <a:endParaRPr lang="ko-KR" altLang="en-US" sz="16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99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283468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구축효과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2" name="아래쪽 화살표 91"/>
          <p:cNvSpPr/>
          <p:nvPr/>
        </p:nvSpPr>
        <p:spPr bwMode="auto">
          <a:xfrm flipV="1">
            <a:off x="7277777" y="3861048"/>
            <a:ext cx="1493862" cy="1191258"/>
          </a:xfrm>
          <a:prstGeom prst="down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  <a:softEdge rad="31750"/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3" name="TextBox 28"/>
          <p:cNvSpPr txBox="1">
            <a:spLocks noChangeArrowheads="1"/>
          </p:cNvSpPr>
          <p:nvPr/>
        </p:nvSpPr>
        <p:spPr bwMode="auto">
          <a:xfrm>
            <a:off x="7466136" y="4639418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4A452A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효율</a:t>
            </a:r>
          </a:p>
        </p:txBody>
      </p:sp>
      <p:sp>
        <p:nvSpPr>
          <p:cNvPr id="94" name="아래쪽 화살표 93"/>
          <p:cNvSpPr/>
          <p:nvPr/>
        </p:nvSpPr>
        <p:spPr bwMode="auto">
          <a:xfrm>
            <a:off x="7995642" y="4428509"/>
            <a:ext cx="1493862" cy="11912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  <a:softEdge rad="31750"/>
          </a:effectLst>
        </p:spPr>
        <p:txBody>
          <a:bodyPr lIns="90000" tIns="46800" rIns="90000" bIns="4680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5" name="TextBox 29"/>
          <p:cNvSpPr txBox="1">
            <a:spLocks noChangeArrowheads="1"/>
          </p:cNvSpPr>
          <p:nvPr/>
        </p:nvSpPr>
        <p:spPr bwMode="auto">
          <a:xfrm>
            <a:off x="8193360" y="4639418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rgbClr val="4A452A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시간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06066" y="1417412"/>
            <a:ext cx="5139021" cy="129879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228782"/>
            <a:ext cx="3240360" cy="324000"/>
          </a:xfrm>
          <a:prstGeom prst="rect">
            <a:avLst/>
          </a:prstGeom>
          <a:solidFill>
            <a:srgbClr val="3164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데이터마이닝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기법 적용</a:t>
            </a:r>
          </a:p>
        </p:txBody>
      </p:sp>
      <p:sp>
        <p:nvSpPr>
          <p:cNvPr id="119" name="Rectangle 13"/>
          <p:cNvSpPr>
            <a:spLocks noChangeArrowheads="1"/>
          </p:cNvSpPr>
          <p:nvPr/>
        </p:nvSpPr>
        <p:spPr bwMode="auto">
          <a:xfrm>
            <a:off x="642172" y="1628800"/>
            <a:ext cx="4958900" cy="8952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 체형 정보 생성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 체형을 고려한 피복 지급 기준 산정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 체형 및 훈련병의 선호도를 반영한 수요 예측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06067" y="3113573"/>
            <a:ext cx="5139020" cy="14675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 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924944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부대 운영 효율화 및 비용 절감</a:t>
            </a:r>
          </a:p>
        </p:txBody>
      </p:sp>
      <p:sp>
        <p:nvSpPr>
          <p:cNvPr id="122" name="Rectangle 13"/>
          <p:cNvSpPr>
            <a:spLocks noChangeArrowheads="1"/>
          </p:cNvSpPr>
          <p:nvPr/>
        </p:nvSpPr>
        <p:spPr bwMode="auto">
          <a:xfrm>
            <a:off x="642171" y="3295315"/>
            <a:ext cx="5102916" cy="92577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 체형 정보의 활용 및 가치 도출</a:t>
            </a: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피복 교환율 및 수요 예측을 통한 재고 감소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특기 분류 분석을 위한 발전방안 제시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KCTC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훈련 검증 및 개선점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3" name="Rectangle 13"/>
          <p:cNvSpPr>
            <a:spLocks noChangeArrowheads="1"/>
          </p:cNvSpPr>
          <p:nvPr/>
        </p:nvSpPr>
        <p:spPr bwMode="auto">
          <a:xfrm>
            <a:off x="648275" y="5229200"/>
            <a:ext cx="4435676" cy="8640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통계 분석 솔루션 시제품 개발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전투현황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Visualization</a:t>
            </a:r>
          </a:p>
          <a:p>
            <a:pPr marL="285750" indent="-285750" latinLnBrk="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분석 환경 및 기반 마련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606067" y="4933230"/>
            <a:ext cx="5139020" cy="123207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4797152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 err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빅데이터</a:t>
            </a:r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 분석 체계 구축</a:t>
            </a:r>
          </a:p>
        </p:txBody>
      </p:sp>
      <p:pic>
        <p:nvPicPr>
          <p:cNvPr id="14338" name="Picture 2" descr="KCTC훈련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710220"/>
            <a:ext cx="2952327" cy="201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육군 빅데이터 활용방안 연구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(4/4)</a:t>
            </a:r>
            <a:endParaRPr kumimoji="0" lang="ko-KR" altLang="en-US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19" name="직사각형 18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CAFD6799-1470-464B-A767-876B24B82E12}"/>
              </a:ext>
            </a:extLst>
          </p:cNvPr>
          <p:cNvSpPr/>
          <p:nvPr/>
        </p:nvSpPr>
        <p:spPr bwMode="auto">
          <a:xfrm>
            <a:off x="-114895" y="-315416"/>
            <a:ext cx="10081120" cy="7173416"/>
          </a:xfrm>
          <a:prstGeom prst="mathMultiply">
            <a:avLst>
              <a:gd name="adj1" fmla="val 6415"/>
            </a:avLst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 pitchFamily="2" charset="2"/>
              <a:buNone/>
              <a:tabLst>
                <a:tab pos="95250" algn="l"/>
              </a:tabLst>
            </a:pPr>
            <a:endParaRPr lang="ko-KR" altLang="en-US" sz="1600" b="0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29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2499"/>
            <a:ext cx="9097069" cy="2348509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124270"/>
            <a:ext cx="6451075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™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이용하여 범죄예방 시스템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POC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ECMinerLA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™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</a:t>
            </a:r>
            <a:r>
              <a:rPr lang="ko-KR" altLang="en-US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커스터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마이징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하여 범죄 연계 분석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POC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GIS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솔루션을 이용하여 사건정보 범죄지도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POC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수행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컨설팅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모델링 개발 및 교육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789040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28850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360460"/>
            <a:ext cx="6740836" cy="50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D2470C"/>
              </a:buClr>
              <a:buFont typeface="맑은 고딕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2016년 6월 29일 ~ 2017년 2월 8일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예정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(7.5개월)</a:t>
            </a:r>
            <a:endParaRPr lang="ko-KR" alt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71450" indent="-17145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D2470C"/>
              </a:buClr>
              <a:buFont typeface="맑은 고딕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대상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: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대검찰청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정보통신과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사업부</a:t>
            </a:r>
            <a:endParaRPr lang="ko-KR" alt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지능형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범죄예방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협업체계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구축방안수립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(1/4)</a:t>
            </a:r>
            <a:endParaRPr kumimoji="0" lang="en-US" altLang="ko-KR" sz="2000" dirty="0">
              <a:solidFill>
                <a:schemeClr val="bg1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0528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445" y="2548907"/>
            <a:ext cx="3149393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축적된 비정형 데이터 활용 미비</a:t>
            </a:r>
            <a:endParaRPr lang="en-US" altLang="ko-KR" sz="1200" dirty="0"/>
          </a:p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대용량 텍스트 데이터 분석 솔루션 부재</a:t>
            </a:r>
            <a:endParaRPr lang="en-US" altLang="ko-KR" sz="1200" dirty="0"/>
          </a:p>
          <a:p>
            <a:pPr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31" name="타원 30"/>
          <p:cNvSpPr/>
          <p:nvPr/>
        </p:nvSpPr>
        <p:spPr bwMode="auto">
          <a:xfrm>
            <a:off x="4938192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775924" y="2302427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65168" y="2548907"/>
            <a:ext cx="2761912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범죄예방 시스템 구축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범죄 수사 체계 재 확립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8" y="1524000"/>
            <a:ext cx="499857" cy="81935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52" y="1441351"/>
            <a:ext cx="675000" cy="900000"/>
          </a:xfrm>
          <a:prstGeom prst="rect">
            <a:avLst/>
          </a:prstGeom>
        </p:spPr>
      </p:pic>
      <p:sp>
        <p:nvSpPr>
          <p:cNvPr id="20" name="텍스트 상자 29"/>
          <p:cNvSpPr txBox="1">
            <a:spLocks/>
          </p:cNvSpPr>
          <p:nvPr/>
        </p:nvSpPr>
        <p:spPr>
          <a:xfrm>
            <a:off x="3997960" y="2548890"/>
            <a:ext cx="2179320" cy="7467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14400" eaLnBrk="0" fontAlgn="auto" latinLnBrk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en-US" altLang="ko-KR" sz="1200" b="1" cap="none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비정형 데이터 </a:t>
            </a:r>
            <a:r>
              <a:rPr lang="en-US" altLang="ko-KR" sz="1200" b="1" cap="none" dirty="0" err="1">
                <a:solidFill>
                  <a:srgbClr val="0070C0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200" b="1" cap="none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 및 데이터 마이닝</a:t>
            </a:r>
            <a:endParaRPr lang="ko-KR" altLang="en-US" sz="1200" b="1" cap="none" dirty="0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171450" indent="-171450" algn="l" defTabSz="914400" eaLnBrk="0" fontAlgn="auto" latinLnBrk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rgbClr val="31859C"/>
              </a:buClr>
              <a:buFont typeface="Arial"/>
              <a:buChar char="•"/>
            </a:pPr>
            <a:endParaRPr lang="ko-KR" alt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18508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6451075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ECMinerLA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™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솔루션 기반의 </a:t>
            </a:r>
            <a:r>
              <a:rPr lang="ko-KR" altLang="en-US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통합연계정보분석시스템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구축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자금세탁 유형화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2007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2007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(6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2011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년까지 매년 지속적 고도화 사업 수행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 latinLnBrk="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금융기관의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보고서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KoFIU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완료보고서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 err="1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KoFIU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-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통합연계정보분석시스템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(1/5)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776536" y="2342535"/>
            <a:ext cx="8352928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2936304" cy="964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금융환경의 변화에 따른 혐의거래 보고 건수의 급증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자금세탁 기법의 지능화 및 복잡화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ym typeface="Symbol" panose="05050102010706020507" pitchFamily="18" charset="2"/>
              </a:rPr>
              <a:t>분석시스템의 활용성 향상 필요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00872" y="2550914"/>
            <a:ext cx="2636553" cy="9643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개별 운용되는 시스템을 유기적으로 통합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스코어링</a:t>
            </a:r>
            <a:r>
              <a:rPr lang="en-US" altLang="ko-KR" sz="1200" dirty="0"/>
              <a:t>, </a:t>
            </a:r>
            <a:r>
              <a:rPr lang="ko-KR" altLang="en-US" sz="1200" dirty="0"/>
              <a:t>룰</a:t>
            </a:r>
            <a:r>
              <a:rPr lang="en-US" altLang="ko-KR" sz="1200" dirty="0"/>
              <a:t>, </a:t>
            </a:r>
            <a:r>
              <a:rPr lang="ko-KR" altLang="en-US" sz="1200" dirty="0"/>
              <a:t>연계분석을 통합한 통합정보분석 시스템 구축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1934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8038348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5208" y="2550914"/>
            <a:ext cx="2592288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분석 효율성 향상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심층 분석 환경마련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혐의 추출 정확성의 향상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11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76" y="1441351"/>
            <a:ext cx="675000" cy="900000"/>
          </a:xfrm>
          <a:prstGeom prst="rect">
            <a:avLst/>
          </a:prstGeom>
        </p:spPr>
      </p:pic>
      <p:sp>
        <p:nvSpPr>
          <p:cNvPr id="22" name="직사각형 21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pic>
        <p:nvPicPr>
          <p:cNvPr id="21" name="Picture 14" descr="img3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5133" y="3923622"/>
            <a:ext cx="4395787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0811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>
            <a:spLocks/>
          </p:cNvSpPr>
          <p:nvPr/>
        </p:nvSpPr>
        <p:spPr bwMode="auto">
          <a:xfrm>
            <a:off x="5975985" y="2289175"/>
            <a:ext cx="3528060" cy="368363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186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101" name="Text Box 89100"/>
          <p:cNvSpPr txBox="1">
            <a:spLocks/>
          </p:cNvSpPr>
          <p:nvPr/>
        </p:nvSpPr>
        <p:spPr bwMode="auto">
          <a:xfrm>
            <a:off x="4212590" y="3100705"/>
            <a:ext cx="187579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범죄예방 모델 제공</a:t>
            </a:r>
            <a:endParaRPr lang="ko-KR" altLang="en-US" sz="1200" b="0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9102" name="Picture 89101" descr="C:/Users/user/AppData/Roaming/PolarisOffice/ETemp/932_8444144/image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55" y="4521200"/>
            <a:ext cx="1411605" cy="1356360"/>
          </a:xfrm>
          <a:prstGeom prst="rect">
            <a:avLst/>
          </a:prstGeom>
          <a:noFill/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89103" name="Picture 89102" descr="C:/Users/user/AppData/Roaming/PolarisOffice/ETemp/932_8444144/image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810" y="2743200"/>
            <a:ext cx="1454785" cy="1356360"/>
          </a:xfrm>
          <a:prstGeom prst="rect">
            <a:avLst/>
          </a:prstGeom>
          <a:noFill/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59" name="Text Box 58"/>
          <p:cNvSpPr txBox="1">
            <a:spLocks/>
          </p:cNvSpPr>
          <p:nvPr/>
        </p:nvSpPr>
        <p:spPr bwMode="auto">
          <a:xfrm>
            <a:off x="7833360" y="2443480"/>
            <a:ext cx="180086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Font typeface="맑은 고딕"/>
              <a:buChar char="•"/>
            </a:pPr>
            <a:r>
              <a:rPr lang="en-US" altLang="ko-KR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기본 통계 분석</a:t>
            </a:r>
            <a:endParaRPr lang="ko-KR" alt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Text Box 59"/>
          <p:cNvSpPr txBox="1">
            <a:spLocks/>
          </p:cNvSpPr>
          <p:nvPr/>
        </p:nvSpPr>
        <p:spPr bwMode="auto">
          <a:xfrm>
            <a:off x="7833360" y="4221480"/>
            <a:ext cx="180086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고급분석 및 시각화</a:t>
            </a:r>
            <a:endParaRPr lang="ko-KR" alt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Text Box 60"/>
          <p:cNvSpPr txBox="1">
            <a:spLocks/>
          </p:cNvSpPr>
          <p:nvPr/>
        </p:nvSpPr>
        <p:spPr bwMode="auto">
          <a:xfrm>
            <a:off x="5982335" y="2443480"/>
            <a:ext cx="199644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Font typeface="맑은 고딕"/>
              <a:buChar char="•"/>
            </a:pPr>
            <a:r>
              <a:rPr lang="en-US" altLang="ko-KR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형태소분석과 룰정의</a:t>
            </a:r>
            <a:endParaRPr lang="ko-KR" alt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Text Box 61"/>
          <p:cNvSpPr txBox="1">
            <a:spLocks/>
          </p:cNvSpPr>
          <p:nvPr/>
        </p:nvSpPr>
        <p:spPr bwMode="auto">
          <a:xfrm>
            <a:off x="6007735" y="4221480"/>
            <a:ext cx="199644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Font typeface="맑은 고딕"/>
              <a:buChar char="•"/>
            </a:pPr>
            <a:r>
              <a:rPr lang="en-US" altLang="ko-KR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온톨로지, 택</a:t>
            </a:r>
            <a:r>
              <a:rPr lang="ko-KR" alt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</a:t>
            </a:r>
            <a:r>
              <a:rPr lang="en-US" altLang="ko-KR" sz="1200" b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노미</a:t>
            </a:r>
            <a:endParaRPr lang="ko-KR" altLang="en-US" sz="12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angle 62"/>
          <p:cNvSpPr>
            <a:spLocks/>
          </p:cNvSpPr>
          <p:nvPr/>
        </p:nvSpPr>
        <p:spPr bwMode="auto">
          <a:xfrm>
            <a:off x="6116955" y="2095500"/>
            <a:ext cx="3189605" cy="348615"/>
          </a:xfrm>
          <a:prstGeom prst="rect">
            <a:avLst/>
          </a:prstGeom>
          <a:solidFill>
            <a:srgbClr val="31859C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POC 수행</a:t>
            </a:r>
            <a:endParaRPr lang="ko-KR" altLang="en-US" sz="1200" b="1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113" name="Text Box 89112"/>
          <p:cNvSpPr txBox="1">
            <a:spLocks/>
          </p:cNvSpPr>
          <p:nvPr/>
        </p:nvSpPr>
        <p:spPr bwMode="auto">
          <a:xfrm>
            <a:off x="4212590" y="4509135"/>
            <a:ext cx="1893570" cy="553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4300" tIns="91440" rIns="91440" bIns="9144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네트워크화에 의한 </a:t>
            </a:r>
            <a:endParaRPr lang="ko-KR" altLang="en-US" sz="1200" b="0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범죄 패턴 추출</a:t>
            </a:r>
            <a:endParaRPr lang="ko-KR" altLang="en-US" sz="1200" b="0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Text Box 55"/>
          <p:cNvSpPr txBox="1">
            <a:spLocks/>
          </p:cNvSpPr>
          <p:nvPr/>
        </p:nvSpPr>
        <p:spPr bwMode="auto">
          <a:xfrm>
            <a:off x="295275" y="692785"/>
            <a:ext cx="8971280" cy="3390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179705" indent="-179705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Wingdings"/>
              <a:buChar char="§"/>
            </a:pPr>
            <a:r>
              <a:rPr lang="en-US" altLang="ko-KR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수행 내용</a:t>
            </a:r>
            <a:endParaRPr lang="ko-KR" altLang="en-US" sz="16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TextBox 56"/>
          <p:cNvSpPr txBox="1">
            <a:spLocks/>
          </p:cNvSpPr>
          <p:nvPr/>
        </p:nvSpPr>
        <p:spPr bwMode="auto">
          <a:xfrm>
            <a:off x="488315" y="1024255"/>
            <a:ext cx="9163050" cy="6261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base" latinLnBrk="0">
              <a:lnSpc>
                <a:spcPts val="22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범죄 사건 문서의 형태소 분석, 컨셉사전 구축을 통해 기본 통계 분석을 실시 후, 그 결과를 활용하여 온톨로지 및 고급 분석을 통해 다양한 시각화 결과를 도출함.</a:t>
            </a:r>
            <a:endParaRPr lang="ko-KR" altLang="en-US" sz="1400" b="0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Text Box 53"/>
          <p:cNvSpPr txBox="1">
            <a:spLocks/>
          </p:cNvSpPr>
          <p:nvPr/>
        </p:nvSpPr>
        <p:spPr bwMode="auto">
          <a:xfrm>
            <a:off x="200660" y="81280"/>
            <a:ext cx="9450705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eaLnBrk="0" latinLnBrk="0">
              <a:spcBef>
                <a:spcPts val="1200"/>
              </a:spcBef>
              <a:spcAft>
                <a:spcPts val="0"/>
              </a:spcAft>
            </a:pP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지능형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범죄예방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협업체계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구축방안수립</a:t>
            </a:r>
            <a:r>
              <a:rPr lang="en-US" altLang="ko-KR" sz="2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(2/4)</a:t>
            </a:r>
            <a:endParaRPr lang="ko-KR" altLang="en-US" sz="20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9122" name="그림 89121" descr="C:/Users/user/AppData/Roaming/PolarisOffice/ETemp/932_8444144/fImage79460129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513580"/>
            <a:ext cx="1416685" cy="135890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89259" name="Picture 89258" descr="C:/Users/user/AppData/Roaming/PolarisOffice/ETemp/932_8444144/image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55" y="2743835"/>
            <a:ext cx="1454785" cy="1356360"/>
          </a:xfrm>
          <a:prstGeom prst="rect">
            <a:avLst/>
          </a:prstGeom>
          <a:noFill/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89260" name="Picture 89259" descr="C:/Users/user/AppData/Roaming/PolarisOffice/ETemp/932_8444144/image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35" y="4530725"/>
            <a:ext cx="1454785" cy="1356360"/>
          </a:xfrm>
          <a:prstGeom prst="rect">
            <a:avLst/>
          </a:prstGeom>
          <a:noFill/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</p:pic>
      <p:grpSp>
        <p:nvGrpSpPr>
          <p:cNvPr id="89286" name="그룹 89285"/>
          <p:cNvGrpSpPr/>
          <p:nvPr/>
        </p:nvGrpSpPr>
        <p:grpSpPr>
          <a:xfrm>
            <a:off x="488315" y="2072005"/>
            <a:ext cx="5413375" cy="3900805"/>
            <a:chOff x="488315" y="2072005"/>
            <a:chExt cx="5413375" cy="3900805"/>
          </a:xfrm>
        </p:grpSpPr>
        <p:sp>
          <p:nvSpPr>
            <p:cNvPr id="157" name="Rectangle 156"/>
            <p:cNvSpPr>
              <a:spLocks/>
            </p:cNvSpPr>
            <p:nvPr/>
          </p:nvSpPr>
          <p:spPr bwMode="auto">
            <a:xfrm>
              <a:off x="2937510" y="3698875"/>
              <a:ext cx="2332355" cy="76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AutoShape 43"/>
            <p:cNvSpPr>
              <a:spLocks/>
            </p:cNvSpPr>
            <p:nvPr/>
          </p:nvSpPr>
          <p:spPr bwMode="auto">
            <a:xfrm>
              <a:off x="2361565" y="3746500"/>
              <a:ext cx="505460" cy="54356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1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angle 46"/>
            <p:cNvSpPr>
              <a:spLocks/>
            </p:cNvSpPr>
            <p:nvPr/>
          </p:nvSpPr>
          <p:spPr bwMode="auto">
            <a:xfrm>
              <a:off x="2937510" y="2327275"/>
              <a:ext cx="2332355" cy="76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1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Text Box 47"/>
            <p:cNvSpPr txBox="1">
              <a:spLocks/>
            </p:cNvSpPr>
            <p:nvPr/>
          </p:nvSpPr>
          <p:spPr bwMode="auto">
            <a:xfrm>
              <a:off x="2945765" y="2422525"/>
              <a:ext cx="2200275" cy="5530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4300" tIns="91440" rIns="91440" bIns="91440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ECMiner</a:t>
              </a:r>
              <a:r>
                <a:rPr lang="en-US" altLang="ko-KR" sz="1200" b="1" cap="none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™ </a:t>
              </a: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: </a:t>
              </a:r>
              <a:b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</a:b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데이터분석 및 모델링시스템</a:t>
              </a:r>
              <a:endParaRPr lang="ko-KR" alt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Text Box 50"/>
            <p:cNvSpPr txBox="1">
              <a:spLocks/>
            </p:cNvSpPr>
            <p:nvPr/>
          </p:nvSpPr>
          <p:spPr bwMode="auto">
            <a:xfrm>
              <a:off x="2948940" y="3801110"/>
              <a:ext cx="2456180" cy="5530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4300" tIns="91440" rIns="91440" bIns="91440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ECMinerLA</a:t>
              </a:r>
              <a:r>
                <a:rPr lang="en-US" altLang="ko-KR" sz="1200" b="1" cap="none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™ </a:t>
              </a: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: </a:t>
              </a:r>
              <a:b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</a:br>
              <a:r>
                <a:rPr lang="en-US" altLang="ko-KR" sz="1200" b="1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charset="0"/>
                  <a:ea typeface="맑은 고딕" charset="0"/>
                </a:rPr>
                <a:t>개체간의 연계도 시스템</a:t>
              </a:r>
              <a:endParaRPr lang="ko-KR" altLang="en-US" sz="12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3" name="Line 52"/>
            <p:cNvCxnSpPr/>
            <p:nvPr/>
          </p:nvCxnSpPr>
          <p:spPr bwMode="auto">
            <a:xfrm flipV="1">
              <a:off x="4131310" y="3097530"/>
              <a:ext cx="635" cy="591820"/>
            </a:xfrm>
            <a:prstGeom prst="line">
              <a:avLst/>
            </a:prstGeom>
            <a:noFill/>
            <a:ln w="38100" cap="flat" cmpd="sng">
              <a:solidFill>
                <a:srgbClr val="1899C6">
                  <a:alpha val="100000"/>
                </a:srgbClr>
              </a:solidFill>
              <a:prstDash val="solid"/>
              <a:round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utoShape 66"/>
            <p:cNvSpPr>
              <a:spLocks/>
            </p:cNvSpPr>
            <p:nvPr/>
          </p:nvSpPr>
          <p:spPr bwMode="auto">
            <a:xfrm>
              <a:off x="5396230" y="3740150"/>
              <a:ext cx="505460" cy="54356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1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88315" y="2072005"/>
              <a:ext cx="1873885" cy="3900805"/>
              <a:chOff x="488315" y="2072005"/>
              <a:chExt cx="1873885" cy="3900805"/>
            </a:xfrm>
          </p:grpSpPr>
          <p:sp>
            <p:nvSpPr>
              <p:cNvPr id="45" name="Rectangle 44"/>
              <p:cNvSpPr>
                <a:spLocks/>
              </p:cNvSpPr>
              <p:nvPr/>
            </p:nvSpPr>
            <p:spPr bwMode="auto">
              <a:xfrm>
                <a:off x="488315" y="2289175"/>
                <a:ext cx="1873885" cy="3683635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1860" eaLnBrk="0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1" cap="none" dirty="0"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8" name="AutoShape 67"/>
              <p:cNvSpPr>
                <a:spLocks/>
              </p:cNvSpPr>
              <p:nvPr/>
            </p:nvSpPr>
            <p:spPr bwMode="auto">
              <a:xfrm>
                <a:off x="848995" y="3746500"/>
                <a:ext cx="1119505" cy="713740"/>
              </a:xfrm>
              <a:prstGeom prst="can">
                <a:avLst>
                  <a:gd name="adj" fmla="val 25000"/>
                </a:avLst>
              </a:prstGeom>
              <a:solidFill>
                <a:srgbClr val="E1EEF7"/>
              </a:solidFill>
              <a:ln w="9525" cap="flat" cmpd="sng">
                <a:solidFill>
                  <a:srgbClr val="93B5D1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9116" name="Text Box 89115"/>
              <p:cNvSpPr txBox="1">
                <a:spLocks/>
              </p:cNvSpPr>
              <p:nvPr/>
            </p:nvSpPr>
            <p:spPr bwMode="auto">
              <a:xfrm>
                <a:off x="887095" y="4048125"/>
                <a:ext cx="1067435" cy="27686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eaLnBrk="0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1" cap="none" dirty="0">
                    <a:latin typeface="맑은 고딕" charset="0"/>
                    <a:ea typeface="맑은 고딕" charset="0"/>
                  </a:rPr>
                  <a:t>전자문서</a:t>
                </a:r>
                <a:endParaRPr lang="ko-KR" altLang="en-US" sz="1200" b="1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0" name="AutoShape 69"/>
              <p:cNvSpPr>
                <a:spLocks/>
              </p:cNvSpPr>
              <p:nvPr/>
            </p:nvSpPr>
            <p:spPr bwMode="auto">
              <a:xfrm>
                <a:off x="848995" y="5043805"/>
                <a:ext cx="1137285" cy="713105"/>
              </a:xfrm>
              <a:prstGeom prst="can">
                <a:avLst>
                  <a:gd name="adj" fmla="val 25000"/>
                </a:avLst>
              </a:prstGeom>
              <a:solidFill>
                <a:srgbClr val="E1EEF7"/>
              </a:solidFill>
              <a:ln w="9525" cap="flat" cmpd="sng">
                <a:solidFill>
                  <a:srgbClr val="93B5D1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9118" name="Text Box 89117"/>
              <p:cNvSpPr txBox="1">
                <a:spLocks/>
              </p:cNvSpPr>
              <p:nvPr/>
            </p:nvSpPr>
            <p:spPr bwMode="auto">
              <a:xfrm>
                <a:off x="815340" y="5320030"/>
                <a:ext cx="1186815" cy="27686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eaLnBrk="0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1" cap="none" dirty="0">
                    <a:latin typeface="맑은 고딕" charset="0"/>
                    <a:ea typeface="맑은 고딕" charset="0"/>
                  </a:rPr>
                  <a:t>KICS 정형</a:t>
                </a:r>
                <a:endParaRPr lang="ko-KR" altLang="en-US" sz="1200" b="1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2" name="AutoShape 71"/>
              <p:cNvSpPr>
                <a:spLocks/>
              </p:cNvSpPr>
              <p:nvPr/>
            </p:nvSpPr>
            <p:spPr bwMode="auto">
              <a:xfrm>
                <a:off x="848995" y="2587625"/>
                <a:ext cx="1137285" cy="713740"/>
              </a:xfrm>
              <a:prstGeom prst="can">
                <a:avLst>
                  <a:gd name="adj" fmla="val 25000"/>
                </a:avLst>
              </a:prstGeom>
              <a:solidFill>
                <a:srgbClr val="E1EEF7"/>
              </a:solidFill>
              <a:ln w="9525" cap="flat" cmpd="sng">
                <a:solidFill>
                  <a:srgbClr val="93B5D1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00" b="0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9120" name="Text Box 89119"/>
              <p:cNvSpPr txBox="1">
                <a:spLocks/>
              </p:cNvSpPr>
              <p:nvPr/>
            </p:nvSpPr>
            <p:spPr bwMode="auto">
              <a:xfrm>
                <a:off x="869315" y="2876550"/>
                <a:ext cx="1067435" cy="27686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eaLnBrk="0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1" cap="none" dirty="0">
                    <a:latin typeface="맑은 고딕" charset="0"/>
                    <a:ea typeface="맑은 고딕" charset="0"/>
                  </a:rPr>
                  <a:t>판결문</a:t>
                </a:r>
                <a:endParaRPr lang="ko-KR" altLang="en-US" sz="1200" b="1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4" name="Rectangle 73"/>
              <p:cNvSpPr>
                <a:spLocks/>
              </p:cNvSpPr>
              <p:nvPr/>
            </p:nvSpPr>
            <p:spPr bwMode="auto">
              <a:xfrm>
                <a:off x="737870" y="2072005"/>
                <a:ext cx="1408430" cy="347980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/>
              </a:ln>
            </p:spPr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base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1" cap="none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비정형 HWP 데이터</a:t>
                </a:r>
                <a:endParaRPr lang="ko-KR" altLang="en-US" sz="1200" b="1" cap="none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Oval 75"/>
              <p:cNvSpPr>
                <a:spLocks/>
              </p:cNvSpPr>
              <p:nvPr/>
            </p:nvSpPr>
            <p:spPr bwMode="auto">
              <a:xfrm>
                <a:off x="1379220" y="4613275"/>
                <a:ext cx="78105" cy="7239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none" lIns="114300" tIns="91440" rIns="91440" bIns="91440" anchor="ctr">
                <a:no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1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7" name="Oval 76"/>
              <p:cNvSpPr>
                <a:spLocks/>
              </p:cNvSpPr>
              <p:nvPr/>
            </p:nvSpPr>
            <p:spPr bwMode="auto">
              <a:xfrm>
                <a:off x="1380490" y="4829175"/>
                <a:ext cx="78740" cy="72390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none" lIns="114300" tIns="91440" rIns="91440" bIns="91440" anchor="ctr">
                <a:no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1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8" name="Oval 77"/>
              <p:cNvSpPr>
                <a:spLocks/>
              </p:cNvSpPr>
              <p:nvPr/>
            </p:nvSpPr>
            <p:spPr bwMode="auto">
              <a:xfrm>
                <a:off x="1379220" y="4735830"/>
                <a:ext cx="78105" cy="71755"/>
              </a:xfrm>
              <a:prstGeom prst="ellipse">
                <a:avLst/>
              </a:pr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none" lIns="114300" tIns="91440" rIns="91440" bIns="91440" anchor="ctr">
                <a:no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400" b="1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0" name="AutoShape 79"/>
            <p:cNvSpPr>
              <a:spLocks/>
            </p:cNvSpPr>
            <p:nvPr/>
          </p:nvSpPr>
          <p:spPr bwMode="auto">
            <a:xfrm>
              <a:off x="2361565" y="2463800"/>
              <a:ext cx="505460" cy="54356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bg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b="1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9281" name="그림 89280" descr="C:/Users/user/AppData/Roaming/PolarisOffice/ETemp/932_8444144/fImage121561315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6220" y="4522470"/>
            <a:ext cx="1457325" cy="13677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89287" name="그림 89286" descr="C:/Users/user/AppData/Roaming/PolarisOffice/ETemp/932_8444144/fImage6755981316633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8" t="16882" r="63653" b="70129"/>
          <a:stretch>
            <a:fillRect/>
          </a:stretch>
        </p:blipFill>
        <p:spPr>
          <a:xfrm>
            <a:off x="6078220" y="2734310"/>
            <a:ext cx="1448435" cy="135953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89282" name="그룹 89281"/>
          <p:cNvGrpSpPr/>
          <p:nvPr/>
        </p:nvGrpSpPr>
        <p:grpSpPr>
          <a:xfrm>
            <a:off x="5820410" y="3759835"/>
            <a:ext cx="1721485" cy="346710"/>
            <a:chOff x="5820410" y="3759835"/>
            <a:chExt cx="1721485" cy="346710"/>
          </a:xfrm>
        </p:grpSpPr>
        <p:sp>
          <p:nvSpPr>
            <p:cNvPr id="89283" name="도형 89282"/>
            <p:cNvSpPr>
              <a:spLocks/>
            </p:cNvSpPr>
            <p:nvPr/>
          </p:nvSpPr>
          <p:spPr>
            <a:xfrm>
              <a:off x="6081395" y="3759835"/>
              <a:ext cx="1463040" cy="346710"/>
            </a:xfrm>
            <a:prstGeom prst="rect">
              <a:avLst/>
            </a:prstGeom>
            <a:solidFill>
              <a:schemeClr val="bg1"/>
            </a:solidFill>
            <a:ln w="635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71755" tIns="36195" rIns="71755" bIns="36195" anchor="ctr">
              <a:noAutofit/>
            </a:bodyPr>
            <a:lstStyle/>
            <a:p>
              <a:pPr marL="85725" indent="-85725" algn="l" defTabSz="914400" eaLnBrk="0" fontAlgn="auto" latinLnBrk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700" b="0" cap="none" dirty="0">
                  <a:latin typeface="맑은 고딕" charset="0"/>
                  <a:ea typeface="맑은 고딕" charset="0"/>
                </a:rPr>
                <a:t>                </a:t>
              </a:r>
              <a:endParaRPr lang="ko-KR" altLang="en-US" sz="700" b="0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9284" name="텍스트 상자 89283"/>
            <p:cNvSpPr txBox="1">
              <a:spLocks/>
            </p:cNvSpPr>
            <p:nvPr/>
          </p:nvSpPr>
          <p:spPr>
            <a:xfrm>
              <a:off x="6081395" y="3770630"/>
              <a:ext cx="1438910" cy="3079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85725" indent="-85725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0" cap="none" dirty="0">
                  <a:latin typeface="나눔고딕" charset="0"/>
                  <a:ea typeface="나눔고딕" charset="0"/>
                </a:rPr>
                <a:t>(동사, 명사형전성어미 등)과  </a:t>
              </a:r>
              <a:endParaRPr lang="ko-KR" altLang="en-US" sz="700" b="0" cap="none" dirty="0">
                <a:latin typeface="나눔고딕" charset="0"/>
                <a:ea typeface="나눔고딕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700" b="0" cap="none" dirty="0">
                  <a:latin typeface="나눔고딕" charset="0"/>
                  <a:ea typeface="나눔고딕" charset="0"/>
                </a:rPr>
                <a:t>부사격 조사(에, 에서, 로) 사이</a:t>
              </a:r>
              <a:endParaRPr lang="ko-KR" altLang="en-US" sz="700" b="0" cap="none" dirty="0">
                <a:latin typeface="나눔고딕" charset="0"/>
                <a:ea typeface="나눔고딕" charset="0"/>
              </a:endParaRPr>
            </a:p>
          </p:txBody>
        </p:sp>
        <p:sp>
          <p:nvSpPr>
            <p:cNvPr id="89285" name="도형 89284"/>
            <p:cNvSpPr>
              <a:spLocks/>
            </p:cNvSpPr>
            <p:nvPr/>
          </p:nvSpPr>
          <p:spPr>
            <a:xfrm rot="16200000" flipH="1">
              <a:off x="6701790" y="2903855"/>
              <a:ext cx="201930" cy="1489710"/>
            </a:xfrm>
            <a:prstGeom prst="round2SameRect">
              <a:avLst>
                <a:gd name="adj1" fmla="val 8149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  <a:effectLst>
              <a:outerShdw blurRad="25400" algn="ctr" rotWithShape="0">
                <a:srgbClr val="000000">
                  <a:alpha val="40000"/>
                </a:srgbClr>
              </a:outerShdw>
            </a:effectLst>
          </p:spPr>
          <p:txBody>
            <a:bodyPr vert="eaVert" wrap="square" lIns="0" tIns="0" rIns="0" bIns="28575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800" b="1" cap="none" dirty="0">
                  <a:solidFill>
                    <a:schemeClr val="bg1"/>
                  </a:solidFill>
                  <a:latin typeface="나눔고딕 Bold" charset="0"/>
                  <a:ea typeface="나눔고딕 Bold" charset="0"/>
                </a:rPr>
                <a:t>룰 정의  </a:t>
              </a:r>
              <a:r>
                <a:rPr lang="en-US" altLang="ko-KR" sz="700" b="1" cap="none" dirty="0">
                  <a:solidFill>
                    <a:schemeClr val="bg1"/>
                  </a:solidFill>
                  <a:latin typeface="나눔고딕 Bold" charset="0"/>
                  <a:ea typeface="나눔고딕 Bold" charset="0"/>
                </a:rPr>
                <a:t>예)장소</a:t>
              </a:r>
              <a:endParaRPr lang="ko-KR" altLang="en-US" sz="700" b="0" cap="none" dirty="0">
                <a:solidFill>
                  <a:schemeClr val="bg1"/>
                </a:solidFill>
                <a:latin typeface="나눔고딕 Bold" charset="0"/>
                <a:ea typeface="나눔고딕 Bold" charset="0"/>
              </a:endParaRPr>
            </a:p>
          </p:txBody>
        </p:sp>
      </p:grpSp>
      <p:sp>
        <p:nvSpPr>
          <p:cNvPr id="89289" name="도형 89288"/>
          <p:cNvSpPr>
            <a:spLocks/>
          </p:cNvSpPr>
          <p:nvPr/>
        </p:nvSpPr>
        <p:spPr>
          <a:xfrm>
            <a:off x="7894955" y="2742565"/>
            <a:ext cx="1414780" cy="135763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9288" name="그림 89287" descr="C:/Users/user/AppData/Roaming/PolarisOffice/ETemp/932_8444144/fImage2004513226500.pn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65" y="2757805"/>
            <a:ext cx="1494155" cy="1341120"/>
          </a:xfrm>
          <a:prstGeom prst="rect">
            <a:avLst/>
          </a:prstGeom>
          <a:noFill/>
        </p:spPr>
      </p:pic>
      <p:sp>
        <p:nvSpPr>
          <p:cNvPr id="50" name="직사각형 49">
            <a:hlinkClick r:id="rId8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41783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55"/>
          <p:cNvSpPr txBox="1">
            <a:spLocks/>
          </p:cNvSpPr>
          <p:nvPr/>
        </p:nvSpPr>
        <p:spPr bwMode="auto">
          <a:xfrm>
            <a:off x="283210" y="692785"/>
            <a:ext cx="8971280" cy="3390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179705" indent="-179705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Wingdings"/>
              <a:buChar char="§"/>
            </a:pPr>
            <a:r>
              <a:rPr lang="en-US" altLang="ko-KR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POC 적용 사례</a:t>
            </a:r>
            <a:endParaRPr lang="ko-KR" altLang="en-US" sz="1600" b="1" cap="none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0" name="Text Box 239"/>
          <p:cNvSpPr txBox="1">
            <a:spLocks/>
          </p:cNvSpPr>
          <p:nvPr/>
        </p:nvSpPr>
        <p:spPr bwMode="auto">
          <a:xfrm>
            <a:off x="200660" y="81280"/>
            <a:ext cx="9450705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지능형</a:t>
            </a:r>
            <a:r>
              <a:rPr lang="en-US" altLang="ko-KR" sz="2000" b="1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범죄예방 협업체계 구축방안수립(3/4)</a:t>
            </a:r>
            <a:endParaRPr lang="ko-KR" altLang="en-US" sz="2000" b="1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8672" y="1124744"/>
            <a:ext cx="8910758" cy="5212928"/>
            <a:chOff x="538672" y="1095628"/>
            <a:chExt cx="8910758" cy="5285700"/>
          </a:xfrm>
        </p:grpSpPr>
        <p:sp>
          <p:nvSpPr>
            <p:cNvPr id="89202" name="도형 89201"/>
            <p:cNvSpPr>
              <a:spLocks/>
            </p:cNvSpPr>
            <p:nvPr/>
          </p:nvSpPr>
          <p:spPr>
            <a:xfrm>
              <a:off x="538672" y="1343439"/>
              <a:ext cx="4302246" cy="2444966"/>
            </a:xfrm>
            <a:prstGeom prst="rect">
              <a:avLst/>
            </a:prstGeom>
            <a:noFill/>
            <a:ln w="6350" cap="flat" cmpd="sng">
              <a:solidFill>
                <a:srgbClr val="000000">
                  <a:lumMod val="50000"/>
                  <a:lumOff val="50000"/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auto" latinLnBrk="0">
                <a:lnSpc>
                  <a:spcPct val="10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8400"/>
                </a:buClr>
                <a:buFont typeface="맑은 고딕"/>
                <a:buChar char="•"/>
              </a:pPr>
              <a:endParaRPr lang="ko-KR" altLang="en-US" sz="1600" b="1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03" name="도형 89202"/>
            <p:cNvSpPr>
              <a:spLocks/>
            </p:cNvSpPr>
            <p:nvPr/>
          </p:nvSpPr>
          <p:spPr>
            <a:xfrm>
              <a:off x="538672" y="1103248"/>
              <a:ext cx="4302246" cy="2920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Tx/>
                <a:buNone/>
              </a:pPr>
              <a:r>
                <a:rPr lang="en-US" altLang="ko-KR" b="1" cap="none" dirty="0">
                  <a:solidFill>
                    <a:srgbClr val="FFFFFF"/>
                  </a:solidFill>
                  <a:latin typeface="+mn-ea"/>
                </a:rPr>
                <a:t>다변량 평행좌표 모델링</a:t>
              </a:r>
              <a:endParaRPr lang="ko-KR" altLang="en-US" b="1" cap="none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89230" name="그림 89229" descr="C:/Users/user/AppData/Roaming/PolarisOffice/ETemp/932_8444144/fImage1150911338916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98" r="-2094" b="18531"/>
            <a:stretch>
              <a:fillRect/>
            </a:stretch>
          </p:blipFill>
          <p:spPr>
            <a:xfrm>
              <a:off x="675750" y="1450059"/>
              <a:ext cx="4083590" cy="1627056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89231" name="도형 89230"/>
            <p:cNvSpPr>
              <a:spLocks/>
            </p:cNvSpPr>
            <p:nvPr/>
          </p:nvSpPr>
          <p:spPr>
            <a:xfrm>
              <a:off x="659032" y="3303501"/>
              <a:ext cx="4026084" cy="374632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36195" tIns="36195" rIns="36195" bIns="36195" anchor="ctr">
              <a:noAutofit/>
            </a:bodyPr>
            <a:lstStyle/>
            <a:p>
              <a:pPr indent="8255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b="0" dirty="0">
                  <a:solidFill>
                    <a:srgbClr val="000000"/>
                  </a:solidFill>
                  <a:latin typeface="+mn-ea"/>
                  <a:ea typeface="+mn-ea"/>
                </a:rPr>
                <a:t>● 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  <a:ea typeface="+mn-ea"/>
                </a:rPr>
                <a:t>각종 사건정보를 이용하여 평행좌표 모델링 구현</a:t>
              </a:r>
            </a:p>
            <a:p>
              <a:pPr indent="8255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00" b="0" dirty="0">
                  <a:solidFill>
                    <a:srgbClr val="000000"/>
                  </a:solidFill>
                  <a:latin typeface="+mn-ea"/>
                  <a:ea typeface="+mn-ea"/>
                </a:rPr>
                <a:t>● 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  <a:ea typeface="+mn-ea"/>
                </a:rPr>
                <a:t>변수를 그룹화하여 필요 정보 추출 및 시각화</a:t>
              </a:r>
            </a:p>
          </p:txBody>
        </p:sp>
        <p:sp>
          <p:nvSpPr>
            <p:cNvPr id="89232" name="텍스트 상자 89231"/>
            <p:cNvSpPr txBox="1">
              <a:spLocks/>
            </p:cNvSpPr>
            <p:nvPr/>
          </p:nvSpPr>
          <p:spPr>
            <a:xfrm>
              <a:off x="644991" y="3044983"/>
              <a:ext cx="2474761" cy="29348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&lt;</a:t>
              </a:r>
              <a:r>
                <a:rPr lang="ko-KR" altLang="en-US" sz="1000" b="0" dirty="0">
                  <a:latin typeface="+mn-ea"/>
                  <a:ea typeface="+mn-ea"/>
                </a:rPr>
                <a:t>분석</a:t>
              </a: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 항목&gt;</a:t>
              </a:r>
              <a:endParaRPr lang="ko-KR" altLang="en-US" sz="1000" b="0" cap="none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9233" name="도형 89232"/>
            <p:cNvSpPr>
              <a:spLocks/>
            </p:cNvSpPr>
            <p:nvPr/>
          </p:nvSpPr>
          <p:spPr>
            <a:xfrm rot="900000">
              <a:off x="4168688" y="1429316"/>
              <a:ext cx="637858" cy="14087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FF0000"/>
                  </a:solidFill>
                  <a:latin typeface="+mn-ea"/>
                </a:rPr>
                <a:t>Sample</a:t>
              </a:r>
              <a:endParaRPr lang="ko-KR" altLang="en-US" sz="1000" b="0" cap="none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9207" name="도형 89206"/>
            <p:cNvSpPr>
              <a:spLocks/>
            </p:cNvSpPr>
            <p:nvPr/>
          </p:nvSpPr>
          <p:spPr>
            <a:xfrm>
              <a:off x="5097016" y="1335819"/>
              <a:ext cx="4352414" cy="2444966"/>
            </a:xfrm>
            <a:prstGeom prst="rect">
              <a:avLst/>
            </a:prstGeom>
            <a:noFill/>
            <a:ln w="6350" cap="flat" cmpd="sng">
              <a:solidFill>
                <a:srgbClr val="000000">
                  <a:lumMod val="50000"/>
                  <a:lumOff val="50000"/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auto" latinLnBrk="0">
                <a:lnSpc>
                  <a:spcPct val="10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8400"/>
                </a:buClr>
                <a:buFont typeface="맑은 고딕"/>
                <a:buChar char="•"/>
              </a:pPr>
              <a:endParaRPr lang="ko-KR" altLang="en-US" sz="1600" b="1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08" name="도형 89207"/>
            <p:cNvSpPr>
              <a:spLocks/>
            </p:cNvSpPr>
            <p:nvPr/>
          </p:nvSpPr>
          <p:spPr>
            <a:xfrm>
              <a:off x="5097016" y="1095628"/>
              <a:ext cx="4352414" cy="2920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Tx/>
                <a:buNone/>
              </a:pPr>
              <a:r>
                <a:rPr lang="en-US" altLang="ko-KR" b="1" cap="none" dirty="0">
                  <a:solidFill>
                    <a:srgbClr val="FFFFFF"/>
                  </a:solidFill>
                  <a:latin typeface="+mn-ea"/>
                </a:rPr>
                <a:t>범죄유형별 Ontology 구축</a:t>
              </a:r>
              <a:endParaRPr lang="ko-KR" altLang="en-US" b="1" cap="none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89234" name="그림 89233" descr="C:/Users/user/AppData/Roaming/PolarisOffice/ETemp/932_8444144/fImage754821342572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4" r="-286" b="17704"/>
            <a:stretch>
              <a:fillRect/>
            </a:stretch>
          </p:blipFill>
          <p:spPr>
            <a:xfrm>
              <a:off x="5286428" y="1457045"/>
              <a:ext cx="4046649" cy="1605148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89235" name="도형 89234"/>
            <p:cNvSpPr>
              <a:spLocks/>
            </p:cNvSpPr>
            <p:nvPr/>
          </p:nvSpPr>
          <p:spPr>
            <a:xfrm>
              <a:off x="5236369" y="3284197"/>
              <a:ext cx="4073032" cy="374632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36195" tIns="36195" rIns="36195" bIns="36195" anchor="ctr">
              <a:noAutofit/>
            </a:bodyPr>
            <a:lstStyle/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사건정보에 나타나는 정보의 연관관계를 이용하여 Ontology 구</a:t>
              </a:r>
              <a:r>
                <a:rPr lang="ko-KR" altLang="en-US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현</a:t>
              </a:r>
            </a:p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주요 패턴 및 상황 분석</a:t>
              </a:r>
              <a:endParaRPr lang="ko-KR" altLang="en-US" sz="1000" b="0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36" name="텍스트 상자 89235"/>
            <p:cNvSpPr txBox="1">
              <a:spLocks/>
            </p:cNvSpPr>
            <p:nvPr/>
          </p:nvSpPr>
          <p:spPr>
            <a:xfrm>
              <a:off x="5226898" y="3022758"/>
              <a:ext cx="2503619" cy="29348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&lt;</a:t>
              </a:r>
              <a:r>
                <a:rPr lang="ko-KR" altLang="en-US" sz="1000" b="0" dirty="0">
                  <a:latin typeface="+mn-ea"/>
                  <a:ea typeface="+mn-ea"/>
                </a:rPr>
                <a:t>분석</a:t>
              </a: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 항목&gt;</a:t>
              </a:r>
              <a:endParaRPr lang="ko-KR" altLang="en-US" sz="1000" b="0" cap="none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9237" name="도형 89236"/>
            <p:cNvSpPr>
              <a:spLocks/>
            </p:cNvSpPr>
            <p:nvPr/>
          </p:nvSpPr>
          <p:spPr>
            <a:xfrm rot="900000">
              <a:off x="8707987" y="1441028"/>
              <a:ext cx="716087" cy="140164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FF0000"/>
                  </a:solidFill>
                  <a:latin typeface="+mn-ea"/>
                </a:rPr>
                <a:t>Sample</a:t>
              </a:r>
              <a:endParaRPr lang="ko-KR" altLang="en-US" sz="1000" b="0" cap="none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9224" name="도형 89223"/>
            <p:cNvSpPr>
              <a:spLocks/>
            </p:cNvSpPr>
            <p:nvPr/>
          </p:nvSpPr>
          <p:spPr>
            <a:xfrm>
              <a:off x="538672" y="4067042"/>
              <a:ext cx="4302245" cy="2313651"/>
            </a:xfrm>
            <a:prstGeom prst="rect">
              <a:avLst/>
            </a:prstGeom>
            <a:noFill/>
            <a:ln w="6350" cap="flat" cmpd="sng">
              <a:solidFill>
                <a:srgbClr val="000000">
                  <a:lumMod val="50000"/>
                  <a:lumOff val="50000"/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auto" latinLnBrk="0">
                <a:lnSpc>
                  <a:spcPct val="10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8400"/>
                </a:buClr>
                <a:buFont typeface="맑은 고딕"/>
                <a:buChar char="•"/>
              </a:pPr>
              <a:endParaRPr lang="ko-KR" altLang="en-US" sz="1600" b="1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25" name="도형 89224"/>
            <p:cNvSpPr>
              <a:spLocks/>
            </p:cNvSpPr>
            <p:nvPr/>
          </p:nvSpPr>
          <p:spPr>
            <a:xfrm>
              <a:off x="538672" y="3839752"/>
              <a:ext cx="4302245" cy="2763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Tx/>
                <a:buNone/>
              </a:pPr>
              <a:r>
                <a:rPr lang="en-US" altLang="ko-KR" b="1" cap="none" dirty="0">
                  <a:solidFill>
                    <a:srgbClr val="FFFFFF"/>
                  </a:solidFill>
                  <a:latin typeface="+mn-ea"/>
                </a:rPr>
                <a:t>각 개체간의 Taxonomy 시각화</a:t>
              </a:r>
              <a:endParaRPr lang="ko-KR" altLang="en-US" b="1" cap="none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89238" name="도형 89237"/>
            <p:cNvSpPr>
              <a:spLocks/>
            </p:cNvSpPr>
            <p:nvPr/>
          </p:nvSpPr>
          <p:spPr>
            <a:xfrm>
              <a:off x="655021" y="5959841"/>
              <a:ext cx="4026083" cy="354511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36195" tIns="36195" rIns="36195" bIns="36195" anchor="ctr">
              <a:noAutofit/>
            </a:bodyPr>
            <a:lstStyle/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범죄유형별로 각 객체에 대한 속성 정의</a:t>
              </a:r>
              <a:endParaRPr lang="ko-KR" altLang="en-US" sz="1000" b="0" cap="none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각 개체간의 Taxonomy 구</a:t>
              </a:r>
              <a:r>
                <a:rPr lang="ko-KR" altLang="en-US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현</a:t>
              </a:r>
            </a:p>
          </p:txBody>
        </p:sp>
        <p:pic>
          <p:nvPicPr>
            <p:cNvPr id="89240" name="그림 89239" descr="C:/Users/user/AppData/Roaming/PolarisOffice/ETemp/932_8444144/fImage4986513471478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" t="10371" r="492" b="19329"/>
            <a:stretch>
              <a:fillRect/>
            </a:stretch>
          </p:blipFill>
          <p:spPr>
            <a:xfrm>
              <a:off x="590829" y="4166554"/>
              <a:ext cx="4204619" cy="1738003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89239" name="텍스트 상자 89238"/>
            <p:cNvSpPr txBox="1">
              <a:spLocks/>
            </p:cNvSpPr>
            <p:nvPr/>
          </p:nvSpPr>
          <p:spPr>
            <a:xfrm>
              <a:off x="645660" y="5717971"/>
              <a:ext cx="2474760" cy="27772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&lt;</a:t>
              </a:r>
              <a:r>
                <a:rPr lang="ko-KR" altLang="en-US" sz="1000" b="0" dirty="0">
                  <a:latin typeface="+mn-ea"/>
                  <a:ea typeface="+mn-ea"/>
                </a:rPr>
                <a:t>분석</a:t>
              </a: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 항목&gt;</a:t>
              </a:r>
              <a:endParaRPr lang="ko-KR" altLang="en-US" sz="1000" b="0" cap="none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9241" name="도형 89240"/>
            <p:cNvSpPr>
              <a:spLocks/>
            </p:cNvSpPr>
            <p:nvPr/>
          </p:nvSpPr>
          <p:spPr>
            <a:xfrm rot="900000">
              <a:off x="4160889" y="4128917"/>
              <a:ext cx="637397" cy="15937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FF0000"/>
                  </a:solidFill>
                  <a:latin typeface="+mn-ea"/>
                </a:rPr>
                <a:t>Sample</a:t>
              </a:r>
              <a:endParaRPr lang="ko-KR" altLang="en-US" sz="1000" b="0" cap="none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9227" name="도형 89226"/>
            <p:cNvSpPr>
              <a:spLocks/>
            </p:cNvSpPr>
            <p:nvPr/>
          </p:nvSpPr>
          <p:spPr>
            <a:xfrm>
              <a:off x="5097016" y="4067677"/>
              <a:ext cx="4352414" cy="2313651"/>
            </a:xfrm>
            <a:prstGeom prst="rect">
              <a:avLst/>
            </a:prstGeom>
            <a:noFill/>
            <a:ln w="6350" cap="flat" cmpd="sng">
              <a:solidFill>
                <a:srgbClr val="000000">
                  <a:lumMod val="50000"/>
                  <a:lumOff val="50000"/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indent="0" algn="l" defTabSz="914400" eaLnBrk="0" fontAlgn="auto" latinLnBrk="0">
                <a:lnSpc>
                  <a:spcPct val="105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8400"/>
                </a:buClr>
                <a:buFont typeface="맑은 고딕"/>
                <a:buChar char="•"/>
              </a:pPr>
              <a:endParaRPr lang="ko-KR" altLang="en-US" sz="1600" b="1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28" name="도형 89227"/>
            <p:cNvSpPr>
              <a:spLocks/>
            </p:cNvSpPr>
            <p:nvPr/>
          </p:nvSpPr>
          <p:spPr>
            <a:xfrm>
              <a:off x="5097016" y="3840387"/>
              <a:ext cx="4352414" cy="2763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Tx/>
                <a:buNone/>
              </a:pPr>
              <a:r>
                <a:rPr lang="en-US" altLang="ko-KR" b="1" cap="none" dirty="0">
                  <a:solidFill>
                    <a:srgbClr val="FFFFFF"/>
                  </a:solidFill>
                  <a:latin typeface="+mn-ea"/>
                </a:rPr>
                <a:t>시간별 범죄발생정보</a:t>
              </a:r>
              <a:endParaRPr lang="ko-KR" altLang="en-US" b="1" cap="none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89242" name="도형 89241"/>
            <p:cNvSpPr>
              <a:spLocks/>
            </p:cNvSpPr>
            <p:nvPr/>
          </p:nvSpPr>
          <p:spPr>
            <a:xfrm>
              <a:off x="5243810" y="5953565"/>
              <a:ext cx="4073032" cy="354511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36195" tIns="36195" rIns="36195" bIns="36195" anchor="ctr">
              <a:noAutofit/>
            </a:bodyPr>
            <a:lstStyle/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GIS를 통하여 시간의 흐름에 따른 범죄사건 발생 지역을 확인</a:t>
              </a:r>
              <a:endParaRPr lang="ko-KR" altLang="en-US" sz="1000" b="0" cap="none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0" indent="82550" algn="l" defTabSz="914400" eaLnBrk="0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+mn-ea"/>
                  <a:ea typeface="+mn-ea"/>
                </a:rPr>
                <a:t>● 범죄 정보 지리적 근접성 확인 가능</a:t>
              </a:r>
              <a:endParaRPr lang="ko-KR" altLang="en-US" sz="1000" b="0" cap="none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9243" name="텍스트 상자 89242"/>
            <p:cNvSpPr txBox="1">
              <a:spLocks/>
            </p:cNvSpPr>
            <p:nvPr/>
          </p:nvSpPr>
          <p:spPr>
            <a:xfrm>
              <a:off x="5234340" y="5711696"/>
              <a:ext cx="2503619" cy="27772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chemeClr val="tx1"/>
                  </a:solidFill>
                  <a:latin typeface="+mn-ea"/>
                  <a:ea typeface="+mn-ea"/>
                </a:rPr>
                <a:t>&lt;분석 항목&gt;</a:t>
              </a:r>
              <a:endParaRPr lang="ko-KR" altLang="en-US" sz="1000" b="0" cap="none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89244" name="그림 89243" descr="C:/Users/user/AppData/Roaming/PolarisOffice/ETemp/932_8444144/fImage23263513529358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6" r="732" b="25459"/>
            <a:stretch>
              <a:fillRect/>
            </a:stretch>
          </p:blipFill>
          <p:spPr>
            <a:xfrm>
              <a:off x="5107163" y="4149221"/>
              <a:ext cx="4288826" cy="161845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89245" name="도형 89244"/>
            <p:cNvSpPr>
              <a:spLocks/>
            </p:cNvSpPr>
            <p:nvPr/>
          </p:nvSpPr>
          <p:spPr>
            <a:xfrm rot="900000">
              <a:off x="8706382" y="4118488"/>
              <a:ext cx="724289" cy="15915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186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FF0000"/>
                  </a:solidFill>
                  <a:latin typeface="+mn-ea"/>
                </a:rPr>
                <a:t>Sample</a:t>
              </a:r>
              <a:endParaRPr lang="ko-KR" altLang="en-US" sz="1000" b="0" cap="none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30" name="직사각형 29">
            <a:hlinkClick r:id="rId6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4159319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283468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구축효과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lang="en-US" altLang="ko-KR" sz="2000" dirty="0" err="1">
                <a:solidFill>
                  <a:schemeClr val="bg1"/>
                </a:solidFill>
                <a:latin typeface="+mn-ea"/>
                <a:ea typeface="+mn-ea"/>
              </a:rPr>
              <a:t>지능형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  <a:ea typeface="+mn-ea"/>
              </a:rPr>
              <a:t>범죄예방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  <a:ea typeface="+mn-ea"/>
              </a:rPr>
              <a:t>협업체계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  <a:ea typeface="+mn-ea"/>
              </a:rPr>
              <a:t>구축방안수립</a:t>
            </a:r>
            <a:r>
              <a:rPr lang="en-US" altLang="ko-KR" sz="2000" dirty="0">
                <a:solidFill>
                  <a:schemeClr val="bg1"/>
                </a:solidFill>
                <a:latin typeface="+mn-ea"/>
                <a:ea typeface="+mn-ea"/>
              </a:rPr>
              <a:t>(4/4)</a:t>
            </a:r>
            <a:endParaRPr kumimoji="0" lang="en-US" altLang="ko-KR" sz="2000" dirty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06066" y="1417412"/>
            <a:ext cx="5067013" cy="993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228782"/>
            <a:ext cx="3240360" cy="324000"/>
          </a:xfrm>
          <a:prstGeom prst="rect">
            <a:avLst/>
          </a:prstGeom>
          <a:solidFill>
            <a:srgbClr val="3164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+mn-ea"/>
                <a:ea typeface="+mn-ea"/>
              </a:rPr>
              <a:t>범죄 예방시스템 구축</a:t>
            </a:r>
          </a:p>
        </p:txBody>
      </p:sp>
      <p:sp>
        <p:nvSpPr>
          <p:cNvPr id="119" name="Rectangle 13"/>
          <p:cNvSpPr>
            <a:spLocks noChangeArrowheads="1"/>
          </p:cNvSpPr>
          <p:nvPr/>
        </p:nvSpPr>
        <p:spPr bwMode="auto">
          <a:xfrm>
            <a:off x="642172" y="1656500"/>
            <a:ext cx="4886890" cy="62037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+mn-ea"/>
                <a:ea typeface="+mn-ea"/>
                <a:cs typeface="Arial" pitchFamily="34" charset="0"/>
              </a:rPr>
              <a:t>재범모델링을 이용하여 재범 인자의 </a:t>
            </a:r>
            <a:r>
              <a:rPr kumimoji="0" lang="ko-KR" altLang="en-US" sz="1200" dirty="0">
                <a:latin typeface="+mn-ea"/>
                <a:ea typeface="+mn-ea"/>
              </a:rPr>
              <a:t>고 위험 요인을 식별</a:t>
            </a:r>
            <a:endParaRPr kumimoji="0" lang="en-US" altLang="ko-KR" sz="1200" dirty="0">
              <a:latin typeface="+mn-ea"/>
              <a:ea typeface="+mn-ea"/>
            </a:endParaRP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+mn-ea"/>
                <a:ea typeface="+mn-ea"/>
                <a:cs typeface="Arial" pitchFamily="34" charset="0"/>
              </a:rPr>
              <a:t>재범가능성 예측을 통해 </a:t>
            </a:r>
            <a:r>
              <a:rPr kumimoji="0"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효율적인 범죄예방 방안 수립 지원</a:t>
            </a:r>
            <a:endParaRPr kumimoji="0" lang="ko-KR" altLang="en-US" sz="1200" dirty="0">
              <a:solidFill>
                <a:srgbClr val="D74135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06067" y="2785563"/>
            <a:ext cx="5067012" cy="98478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kumimoji="0"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596934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+mn-ea"/>
                <a:ea typeface="+mn-ea"/>
              </a:rPr>
              <a:t>범죄 수사 업무의 효율성 향상</a:t>
            </a:r>
          </a:p>
        </p:txBody>
      </p:sp>
      <p:sp>
        <p:nvSpPr>
          <p:cNvPr id="122" name="Rectangle 13"/>
          <p:cNvSpPr>
            <a:spLocks noChangeArrowheads="1"/>
          </p:cNvSpPr>
          <p:nvPr/>
        </p:nvSpPr>
        <p:spPr bwMode="auto">
          <a:xfrm>
            <a:off x="642171" y="2987074"/>
            <a:ext cx="5102916" cy="7097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solidFill>
                <a:srgbClr val="D74135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3" name="Rectangle 13"/>
          <p:cNvSpPr>
            <a:spLocks noChangeArrowheads="1"/>
          </p:cNvSpPr>
          <p:nvPr/>
        </p:nvSpPr>
        <p:spPr bwMode="auto">
          <a:xfrm>
            <a:off x="648275" y="4327066"/>
            <a:ext cx="4435676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kumimoji="0"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06067" y="4101164"/>
            <a:ext cx="5067011" cy="83443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3965086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+mn-ea"/>
                <a:ea typeface="+mn-ea"/>
              </a:rPr>
              <a:t>공공기관과의 협업체계 구축</a:t>
            </a: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648274" y="5483204"/>
            <a:ext cx="5024805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75000"/>
              <a:buFont typeface="Wingdings"/>
              <a:buChar char="§"/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피해자가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다수인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범죄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사건의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경우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정확한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피해자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집계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한계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극복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5750" indent="-28575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75000"/>
              <a:buFont typeface="Wingdings"/>
              <a:buChar char="§"/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피해자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관련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재산•신체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피해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등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새로운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세부정보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파악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가능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06067" y="5257302"/>
            <a:ext cx="5067012" cy="83443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776536" y="5121224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+mn-ea"/>
                <a:ea typeface="+mn-ea"/>
              </a:rPr>
              <a:t>기존</a:t>
            </a:r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+mn-ea"/>
                <a:ea typeface="+mn-ea"/>
              </a:rPr>
              <a:t>통계</a:t>
            </a:r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+mn-ea"/>
                <a:ea typeface="+mn-ea"/>
              </a:rPr>
              <a:t>간행물</a:t>
            </a:r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+mn-ea"/>
                <a:ea typeface="+mn-ea"/>
              </a:rPr>
              <a:t>정보</a:t>
            </a:r>
            <a:r>
              <a:rPr lang="en-US" altLang="ko-KR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+mn-ea"/>
                <a:ea typeface="+mn-ea"/>
              </a:rPr>
              <a:t>보완</a:t>
            </a:r>
            <a:endParaRPr lang="ko-KR" altLang="en-US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606066" y="3010329"/>
            <a:ext cx="4922997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범죄 패턴 분석을 제공하여 </a:t>
            </a:r>
            <a:r>
              <a:rPr kumimoji="0" lang="ko-KR" altLang="en-US" sz="1200" dirty="0">
                <a:latin typeface="+mn-ea"/>
                <a:ea typeface="+mn-ea"/>
                <a:cs typeface="Arial" pitchFamily="34" charset="0"/>
              </a:rPr>
              <a:t>사건 수사에 </a:t>
            </a:r>
            <a:r>
              <a:rPr kumimoji="0" lang="en-US" altLang="ko-KR" sz="1200" dirty="0">
                <a:latin typeface="+mn-ea"/>
                <a:ea typeface="+mn-ea"/>
                <a:cs typeface="Arial" pitchFamily="34" charset="0"/>
              </a:rPr>
              <a:t>Insight</a:t>
            </a:r>
            <a:r>
              <a:rPr kumimoji="0" lang="ko-KR" altLang="en-US" sz="1200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제공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범죄자의 동기 및 행동 특성을 제공하여 용의자 파악에 정보 제공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606065" y="4327066"/>
            <a:ext cx="4922997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공공기관 데이터와 연계 분석 가능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정부기관과의 데이터 통합으로 협업체계 구축가능</a:t>
            </a: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kumimoji="0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228005162"/>
              </p:ext>
            </p:extLst>
          </p:nvPr>
        </p:nvGraphicFramePr>
        <p:xfrm>
          <a:off x="5819182" y="2455920"/>
          <a:ext cx="4030362" cy="282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직사각형 19">
            <a:hlinkClick r:id="rId11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0773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45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통합연계정보분석시스템 개요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통합연계정보분석시스템은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스코어링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혐의도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룰 정보시스템의 적용 룰을 연계분석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(link analysis)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결과인 연계정보 위에 나타냄으로써 모델의 정보와 연계정보를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심사분석자에게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제공함으로써 분석 효율성 향상과 심도 있는 분석을 통해 분석결과의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효과성을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높이고자 함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KoFIU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-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통합연계정보분석시스템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(2/5)</a:t>
            </a:r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1682938" y="2132856"/>
            <a:ext cx="6231076" cy="4175869"/>
            <a:chOff x="702" y="1230"/>
            <a:chExt cx="4397" cy="2669"/>
          </a:xfrm>
        </p:grpSpPr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3194" y="1996"/>
              <a:ext cx="1047" cy="1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dirty="0">
                <a:latin typeface="+mn-ea"/>
                <a:ea typeface="맑은 고딕" panose="020B0503020000020004" pitchFamily="50" charset="-127"/>
              </a:endParaRPr>
            </a:p>
          </p:txBody>
        </p:sp>
        <p:grpSp>
          <p:nvGrpSpPr>
            <p:cNvPr id="14" name="Group 3"/>
            <p:cNvGrpSpPr>
              <a:grpSpLocks/>
            </p:cNvGrpSpPr>
            <p:nvPr/>
          </p:nvGrpSpPr>
          <p:grpSpPr bwMode="auto">
            <a:xfrm>
              <a:off x="2035" y="1543"/>
              <a:ext cx="1675" cy="453"/>
              <a:chOff x="2205" y="1543"/>
              <a:chExt cx="1814" cy="453"/>
            </a:xfrm>
          </p:grpSpPr>
          <p:sp>
            <p:nvSpPr>
              <p:cNvPr id="41" name="Oval 4"/>
              <p:cNvSpPr>
                <a:spLocks noChangeArrowheads="1"/>
              </p:cNvSpPr>
              <p:nvPr/>
            </p:nvSpPr>
            <p:spPr bwMode="auto">
              <a:xfrm>
                <a:off x="2205" y="1543"/>
                <a:ext cx="1814" cy="453"/>
              </a:xfrm>
              <a:prstGeom prst="ellipse">
                <a:avLst/>
              </a:prstGeom>
              <a:solidFill>
                <a:srgbClr val="FFCCFF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114300" tIns="91440" bIns="9144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+mn-ea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>
                <a:off x="2341" y="1621"/>
                <a:ext cx="1542" cy="25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114300" tIns="91440" bIns="9144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dirty="0">
                    <a:latin typeface="+mn-ea"/>
                    <a:ea typeface="맑은 고딕" panose="020B0503020000020004" pitchFamily="50" charset="-127"/>
                    <a:cs typeface="Arial" charset="0"/>
                  </a:rPr>
                  <a:t>스코어링</a:t>
                </a:r>
                <a:r>
                  <a:rPr kumimoji="0" lang="en-US" altLang="ko-KR" dirty="0">
                    <a:latin typeface="+mn-ea"/>
                    <a:ea typeface="맑은 고딕" panose="020B0503020000020004" pitchFamily="50" charset="-127"/>
                    <a:cs typeface="Arial" charset="0"/>
                  </a:rPr>
                  <a:t> System</a:t>
                </a:r>
              </a:p>
            </p:txBody>
          </p:sp>
        </p:grpSp>
        <p:grpSp>
          <p:nvGrpSpPr>
            <p:cNvPr id="15" name="Group 6"/>
            <p:cNvGrpSpPr>
              <a:grpSpLocks/>
            </p:cNvGrpSpPr>
            <p:nvPr/>
          </p:nvGrpSpPr>
          <p:grpSpPr bwMode="auto">
            <a:xfrm>
              <a:off x="3425" y="3109"/>
              <a:ext cx="1674" cy="453"/>
              <a:chOff x="3710" y="3109"/>
              <a:chExt cx="1814" cy="453"/>
            </a:xfrm>
          </p:grpSpPr>
          <p:sp>
            <p:nvSpPr>
              <p:cNvPr id="36" name="Oval 7"/>
              <p:cNvSpPr>
                <a:spLocks noChangeArrowheads="1"/>
              </p:cNvSpPr>
              <p:nvPr/>
            </p:nvSpPr>
            <p:spPr bwMode="auto">
              <a:xfrm>
                <a:off x="3710" y="3109"/>
                <a:ext cx="1814" cy="453"/>
              </a:xfrm>
              <a:prstGeom prst="ellipse">
                <a:avLst/>
              </a:prstGeom>
              <a:solidFill>
                <a:srgbClr val="FFFFE1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114300" tIns="91440" bIns="9144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+mn-ea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40" name="Rectangle 8"/>
              <p:cNvSpPr>
                <a:spLocks noChangeArrowheads="1"/>
              </p:cNvSpPr>
              <p:nvPr/>
            </p:nvSpPr>
            <p:spPr bwMode="auto">
              <a:xfrm>
                <a:off x="3867" y="3197"/>
                <a:ext cx="1491" cy="25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114300" tIns="91440" bIns="9144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dirty="0">
                    <a:latin typeface="+mn-ea"/>
                    <a:ea typeface="맑은 고딕" panose="020B0503020000020004" pitchFamily="50" charset="-127"/>
                    <a:cs typeface="Arial" charset="0"/>
                  </a:rPr>
                  <a:t>룰</a:t>
                </a:r>
                <a:r>
                  <a:rPr kumimoji="0" lang="en-US" altLang="ko-KR" dirty="0">
                    <a:latin typeface="+mn-ea"/>
                    <a:ea typeface="맑은 고딕" panose="020B0503020000020004" pitchFamily="50" charset="-127"/>
                    <a:cs typeface="Arial" charset="0"/>
                  </a:rPr>
                  <a:t> System</a:t>
                </a:r>
              </a:p>
            </p:txBody>
          </p:sp>
        </p:grpSp>
        <p:grpSp>
          <p:nvGrpSpPr>
            <p:cNvPr id="16" name="Group 9"/>
            <p:cNvGrpSpPr>
              <a:grpSpLocks/>
            </p:cNvGrpSpPr>
            <p:nvPr/>
          </p:nvGrpSpPr>
          <p:grpSpPr bwMode="auto">
            <a:xfrm>
              <a:off x="702" y="3108"/>
              <a:ext cx="1675" cy="453"/>
              <a:chOff x="761" y="3108"/>
              <a:chExt cx="1814" cy="453"/>
            </a:xfrm>
          </p:grpSpPr>
          <p:sp>
            <p:nvSpPr>
              <p:cNvPr id="34" name="Oval 10"/>
              <p:cNvSpPr>
                <a:spLocks noChangeArrowheads="1"/>
              </p:cNvSpPr>
              <p:nvPr/>
            </p:nvSpPr>
            <p:spPr bwMode="auto">
              <a:xfrm>
                <a:off x="761" y="3108"/>
                <a:ext cx="1814" cy="453"/>
              </a:xfrm>
              <a:prstGeom prst="ellipse">
                <a:avLst/>
              </a:prstGeom>
              <a:solidFill>
                <a:srgbClr val="E1FFE1"/>
              </a:solidFill>
              <a:ln w="9525" algn="ctr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lIns="114300" tIns="91440" bIns="91440" anchor="ctr"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>
                  <a:defRPr/>
                </a:pPr>
                <a:endParaRPr lang="ko-KR" altLang="en-US" dirty="0">
                  <a:latin typeface="+mn-ea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35" name="Rectangle 11"/>
              <p:cNvSpPr>
                <a:spLocks noChangeArrowheads="1"/>
              </p:cNvSpPr>
              <p:nvPr/>
            </p:nvSpPr>
            <p:spPr bwMode="auto">
              <a:xfrm>
                <a:off x="1376" y="3203"/>
                <a:ext cx="589" cy="2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114300" tIns="91440" bIns="9144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dirty="0">
                    <a:latin typeface="+mn-ea"/>
                    <a:ea typeface="맑은 고딕" panose="020B0503020000020004" pitchFamily="50" charset="-127"/>
                    <a:cs typeface="Arial" charset="0"/>
                  </a:rPr>
                  <a:t>연계분석</a:t>
                </a:r>
              </a:p>
            </p:txBody>
          </p:sp>
        </p:grp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1959" y="1230"/>
              <a:ext cx="1824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14300" tIns="91440" bIns="91440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latinLnBrk="0"/>
              <a:r>
                <a:rPr kumimoji="0" lang="en-US" altLang="ko-KR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Model</a:t>
              </a:r>
              <a:r>
                <a:rPr kumimoji="0" lang="ko-KR" altLang="en-US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에 의한 혐의도 제공</a:t>
              </a: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3628" y="3647"/>
              <a:ext cx="125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14300" tIns="91440" bIns="91440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latinLnBrk="0"/>
              <a:r>
                <a:rPr kumimoji="0" lang="ko-KR" altLang="en-US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혐의유형</a:t>
              </a:r>
              <a:r>
                <a:rPr kumimoji="0" lang="en-US" altLang="ko-KR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/</a:t>
              </a:r>
              <a:r>
                <a:rPr kumimoji="0" lang="ko-KR" altLang="en-US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패턴 정보제공</a:t>
              </a: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942" y="3647"/>
              <a:ext cx="119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14300" tIns="91440" bIns="91440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latinLnBrk="0"/>
              <a:r>
                <a:rPr kumimoji="0" lang="en-US" altLang="ko-KR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Visual</a:t>
              </a:r>
              <a:r>
                <a:rPr kumimoji="0" lang="ko-KR" altLang="en-US" sz="1400" dirty="0">
                  <a:latin typeface="+mn-ea"/>
                  <a:ea typeface="맑은 고딕" panose="020B0503020000020004" pitchFamily="50" charset="-127"/>
                  <a:cs typeface="Arial" charset="0"/>
                </a:rPr>
                <a:t>한 연계정보제공</a:t>
              </a: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H="1">
              <a:off x="1624" y="1996"/>
              <a:ext cx="938" cy="1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dirty="0">
                <a:latin typeface="+mn-ea"/>
                <a:ea typeface="맑은 고딕" panose="020B0503020000020004" pitchFamily="50" charset="-127"/>
              </a:endParaRPr>
            </a:p>
          </p:txBody>
        </p:sp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1839" y="2040"/>
              <a:ext cx="2112" cy="1221"/>
              <a:chOff x="1992" y="2040"/>
              <a:chExt cx="2288" cy="1221"/>
            </a:xfrm>
          </p:grpSpPr>
          <p:sp>
            <p:nvSpPr>
              <p:cNvPr id="2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2097" y="2041"/>
                <a:ext cx="2027" cy="1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 dirty="0">
                  <a:latin typeface="+mn-e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2775" y="2040"/>
                <a:ext cx="1304" cy="900"/>
              </a:xfrm>
              <a:custGeom>
                <a:avLst/>
                <a:gdLst>
                  <a:gd name="T0" fmla="*/ 716 w 1815"/>
                  <a:gd name="T1" fmla="*/ 292 h 2190"/>
                  <a:gd name="T2" fmla="*/ 782 w 1815"/>
                  <a:gd name="T3" fmla="*/ 305 h 2190"/>
                  <a:gd name="T4" fmla="*/ 833 w 1815"/>
                  <a:gd name="T5" fmla="*/ 317 h 2190"/>
                  <a:gd name="T6" fmla="*/ 887 w 1815"/>
                  <a:gd name="T7" fmla="*/ 333 h 2190"/>
                  <a:gd name="T8" fmla="*/ 941 w 1815"/>
                  <a:gd name="T9" fmla="*/ 350 h 2190"/>
                  <a:gd name="T10" fmla="*/ 1003 w 1815"/>
                  <a:gd name="T11" fmla="*/ 374 h 2190"/>
                  <a:gd name="T12" fmla="*/ 1063 w 1815"/>
                  <a:gd name="T13" fmla="*/ 399 h 2190"/>
                  <a:gd name="T14" fmla="*/ 1121 w 1815"/>
                  <a:gd name="T15" fmla="*/ 427 h 2190"/>
                  <a:gd name="T16" fmla="*/ 1170 w 1815"/>
                  <a:gd name="T17" fmla="*/ 456 h 2190"/>
                  <a:gd name="T18" fmla="*/ 1220 w 1815"/>
                  <a:gd name="T19" fmla="*/ 487 h 2190"/>
                  <a:gd name="T20" fmla="*/ 1275 w 1815"/>
                  <a:gd name="T21" fmla="*/ 525 h 2190"/>
                  <a:gd name="T22" fmla="*/ 1324 w 1815"/>
                  <a:gd name="T23" fmla="*/ 559 h 2190"/>
                  <a:gd name="T24" fmla="*/ 1400 w 1815"/>
                  <a:gd name="T25" fmla="*/ 624 h 2190"/>
                  <a:gd name="T26" fmla="*/ 1466 w 1815"/>
                  <a:gd name="T27" fmla="*/ 689 h 2190"/>
                  <a:gd name="T28" fmla="*/ 1518 w 1815"/>
                  <a:gd name="T29" fmla="*/ 749 h 2190"/>
                  <a:gd name="T30" fmla="*/ 1574 w 1815"/>
                  <a:gd name="T31" fmla="*/ 819 h 2190"/>
                  <a:gd name="T32" fmla="*/ 1625 w 1815"/>
                  <a:gd name="T33" fmla="*/ 895 h 2190"/>
                  <a:gd name="T34" fmla="*/ 1669 w 1815"/>
                  <a:gd name="T35" fmla="*/ 969 h 2190"/>
                  <a:gd name="T36" fmla="*/ 1709 w 1815"/>
                  <a:gd name="T37" fmla="*/ 1052 h 2190"/>
                  <a:gd name="T38" fmla="*/ 1742 w 1815"/>
                  <a:gd name="T39" fmla="*/ 1141 h 2190"/>
                  <a:gd name="T40" fmla="*/ 1776 w 1815"/>
                  <a:gd name="T41" fmla="*/ 1251 h 2190"/>
                  <a:gd name="T42" fmla="*/ 1797 w 1815"/>
                  <a:gd name="T43" fmla="*/ 1358 h 2190"/>
                  <a:gd name="T44" fmla="*/ 1814 w 1815"/>
                  <a:gd name="T45" fmla="*/ 1499 h 2190"/>
                  <a:gd name="T46" fmla="*/ 1814 w 1815"/>
                  <a:gd name="T47" fmla="*/ 1618 h 2190"/>
                  <a:gd name="T48" fmla="*/ 1801 w 1815"/>
                  <a:gd name="T49" fmla="*/ 1727 h 2190"/>
                  <a:gd name="T50" fmla="*/ 1782 w 1815"/>
                  <a:gd name="T51" fmla="*/ 1839 h 2190"/>
                  <a:gd name="T52" fmla="*/ 1745 w 1815"/>
                  <a:gd name="T53" fmla="*/ 1964 h 2190"/>
                  <a:gd name="T54" fmla="*/ 1701 w 1815"/>
                  <a:gd name="T55" fmla="*/ 2079 h 2190"/>
                  <a:gd name="T56" fmla="*/ 1631 w 1815"/>
                  <a:gd name="T57" fmla="*/ 2190 h 2190"/>
                  <a:gd name="T58" fmla="*/ 1126 w 1815"/>
                  <a:gd name="T59" fmla="*/ 1838 h 2190"/>
                  <a:gd name="T60" fmla="*/ 1159 w 1815"/>
                  <a:gd name="T61" fmla="*/ 1749 h 2190"/>
                  <a:gd name="T62" fmla="*/ 1180 w 1815"/>
                  <a:gd name="T63" fmla="*/ 1663 h 2190"/>
                  <a:gd name="T64" fmla="*/ 1187 w 1815"/>
                  <a:gd name="T65" fmla="*/ 1582 h 2190"/>
                  <a:gd name="T66" fmla="*/ 1184 w 1815"/>
                  <a:gd name="T67" fmla="*/ 1491 h 2190"/>
                  <a:gd name="T68" fmla="*/ 1168 w 1815"/>
                  <a:gd name="T69" fmla="*/ 1390 h 2190"/>
                  <a:gd name="T70" fmla="*/ 1136 w 1815"/>
                  <a:gd name="T71" fmla="*/ 1300 h 2190"/>
                  <a:gd name="T72" fmla="*/ 1096 w 1815"/>
                  <a:gd name="T73" fmla="*/ 1219 h 2190"/>
                  <a:gd name="T74" fmla="*/ 1057 w 1815"/>
                  <a:gd name="T75" fmla="*/ 1164 h 2190"/>
                  <a:gd name="T76" fmla="*/ 1016 w 1815"/>
                  <a:gd name="T77" fmla="*/ 1113 h 2190"/>
                  <a:gd name="T78" fmla="*/ 970 w 1815"/>
                  <a:gd name="T79" fmla="*/ 1068 h 2190"/>
                  <a:gd name="T80" fmla="*/ 923 w 1815"/>
                  <a:gd name="T81" fmla="*/ 1026 h 2190"/>
                  <a:gd name="T82" fmla="*/ 862 w 1815"/>
                  <a:gd name="T83" fmla="*/ 986 h 2190"/>
                  <a:gd name="T84" fmla="*/ 811 w 1815"/>
                  <a:gd name="T85" fmla="*/ 956 h 2190"/>
                  <a:gd name="T86" fmla="*/ 747 w 1815"/>
                  <a:gd name="T87" fmla="*/ 925 h 2190"/>
                  <a:gd name="T88" fmla="*/ 693 w 1815"/>
                  <a:gd name="T89" fmla="*/ 907 h 2190"/>
                  <a:gd name="T90" fmla="*/ 613 w 1815"/>
                  <a:gd name="T91" fmla="*/ 891 h 2190"/>
                  <a:gd name="T92" fmla="*/ 533 w 1815"/>
                  <a:gd name="T93" fmla="*/ 884 h 2190"/>
                  <a:gd name="T94" fmla="*/ 510 w 1815"/>
                  <a:gd name="T95" fmla="*/ 1202 h 2190"/>
                  <a:gd name="T96" fmla="*/ 509 w 1815"/>
                  <a:gd name="T97" fmla="*/ 0 h 2190"/>
                  <a:gd name="T98" fmla="*/ 537 w 1815"/>
                  <a:gd name="T99" fmla="*/ 276 h 2190"/>
                  <a:gd name="T100" fmla="*/ 618 w 1815"/>
                  <a:gd name="T101" fmla="*/ 280 h 2190"/>
                  <a:gd name="T102" fmla="*/ 691 w 1815"/>
                  <a:gd name="T103" fmla="*/ 288 h 219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815"/>
                  <a:gd name="T157" fmla="*/ 0 h 2190"/>
                  <a:gd name="T158" fmla="*/ 1815 w 1815"/>
                  <a:gd name="T159" fmla="*/ 2190 h 219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815" h="2190">
                    <a:moveTo>
                      <a:pt x="691" y="288"/>
                    </a:moveTo>
                    <a:lnTo>
                      <a:pt x="716" y="292"/>
                    </a:lnTo>
                    <a:lnTo>
                      <a:pt x="749" y="297"/>
                    </a:lnTo>
                    <a:lnTo>
                      <a:pt x="782" y="305"/>
                    </a:lnTo>
                    <a:lnTo>
                      <a:pt x="806" y="310"/>
                    </a:lnTo>
                    <a:lnTo>
                      <a:pt x="833" y="317"/>
                    </a:lnTo>
                    <a:lnTo>
                      <a:pt x="860" y="325"/>
                    </a:lnTo>
                    <a:lnTo>
                      <a:pt x="887" y="333"/>
                    </a:lnTo>
                    <a:lnTo>
                      <a:pt x="912" y="340"/>
                    </a:lnTo>
                    <a:lnTo>
                      <a:pt x="941" y="350"/>
                    </a:lnTo>
                    <a:lnTo>
                      <a:pt x="974" y="363"/>
                    </a:lnTo>
                    <a:lnTo>
                      <a:pt x="1003" y="374"/>
                    </a:lnTo>
                    <a:lnTo>
                      <a:pt x="1031" y="386"/>
                    </a:lnTo>
                    <a:lnTo>
                      <a:pt x="1063" y="399"/>
                    </a:lnTo>
                    <a:lnTo>
                      <a:pt x="1093" y="414"/>
                    </a:lnTo>
                    <a:lnTo>
                      <a:pt x="1121" y="427"/>
                    </a:lnTo>
                    <a:lnTo>
                      <a:pt x="1147" y="443"/>
                    </a:lnTo>
                    <a:lnTo>
                      <a:pt x="1170" y="456"/>
                    </a:lnTo>
                    <a:lnTo>
                      <a:pt x="1194" y="472"/>
                    </a:lnTo>
                    <a:lnTo>
                      <a:pt x="1220" y="487"/>
                    </a:lnTo>
                    <a:lnTo>
                      <a:pt x="1249" y="506"/>
                    </a:lnTo>
                    <a:lnTo>
                      <a:pt x="1275" y="525"/>
                    </a:lnTo>
                    <a:lnTo>
                      <a:pt x="1300" y="544"/>
                    </a:lnTo>
                    <a:lnTo>
                      <a:pt x="1324" y="559"/>
                    </a:lnTo>
                    <a:lnTo>
                      <a:pt x="1361" y="590"/>
                    </a:lnTo>
                    <a:lnTo>
                      <a:pt x="1400" y="624"/>
                    </a:lnTo>
                    <a:lnTo>
                      <a:pt x="1430" y="651"/>
                    </a:lnTo>
                    <a:lnTo>
                      <a:pt x="1466" y="689"/>
                    </a:lnTo>
                    <a:lnTo>
                      <a:pt x="1491" y="717"/>
                    </a:lnTo>
                    <a:lnTo>
                      <a:pt x="1518" y="749"/>
                    </a:lnTo>
                    <a:lnTo>
                      <a:pt x="1549" y="785"/>
                    </a:lnTo>
                    <a:lnTo>
                      <a:pt x="1574" y="819"/>
                    </a:lnTo>
                    <a:lnTo>
                      <a:pt x="1598" y="858"/>
                    </a:lnTo>
                    <a:lnTo>
                      <a:pt x="1625" y="895"/>
                    </a:lnTo>
                    <a:lnTo>
                      <a:pt x="1647" y="934"/>
                    </a:lnTo>
                    <a:lnTo>
                      <a:pt x="1669" y="969"/>
                    </a:lnTo>
                    <a:lnTo>
                      <a:pt x="1689" y="1011"/>
                    </a:lnTo>
                    <a:lnTo>
                      <a:pt x="1709" y="1052"/>
                    </a:lnTo>
                    <a:lnTo>
                      <a:pt x="1725" y="1095"/>
                    </a:lnTo>
                    <a:lnTo>
                      <a:pt x="1742" y="1141"/>
                    </a:lnTo>
                    <a:lnTo>
                      <a:pt x="1763" y="1198"/>
                    </a:lnTo>
                    <a:lnTo>
                      <a:pt x="1776" y="1251"/>
                    </a:lnTo>
                    <a:lnTo>
                      <a:pt x="1790" y="1305"/>
                    </a:lnTo>
                    <a:lnTo>
                      <a:pt x="1797" y="1358"/>
                    </a:lnTo>
                    <a:lnTo>
                      <a:pt x="1807" y="1421"/>
                    </a:lnTo>
                    <a:lnTo>
                      <a:pt x="1814" y="1499"/>
                    </a:lnTo>
                    <a:lnTo>
                      <a:pt x="1815" y="1558"/>
                    </a:lnTo>
                    <a:lnTo>
                      <a:pt x="1814" y="1618"/>
                    </a:lnTo>
                    <a:lnTo>
                      <a:pt x="1808" y="1674"/>
                    </a:lnTo>
                    <a:lnTo>
                      <a:pt x="1801" y="1727"/>
                    </a:lnTo>
                    <a:lnTo>
                      <a:pt x="1794" y="1782"/>
                    </a:lnTo>
                    <a:lnTo>
                      <a:pt x="1782" y="1839"/>
                    </a:lnTo>
                    <a:lnTo>
                      <a:pt x="1765" y="1900"/>
                    </a:lnTo>
                    <a:lnTo>
                      <a:pt x="1745" y="1964"/>
                    </a:lnTo>
                    <a:lnTo>
                      <a:pt x="1724" y="2022"/>
                    </a:lnTo>
                    <a:lnTo>
                      <a:pt x="1701" y="2079"/>
                    </a:lnTo>
                    <a:lnTo>
                      <a:pt x="1666" y="2135"/>
                    </a:lnTo>
                    <a:lnTo>
                      <a:pt x="1631" y="2190"/>
                    </a:lnTo>
                    <a:lnTo>
                      <a:pt x="1097" y="1894"/>
                    </a:lnTo>
                    <a:lnTo>
                      <a:pt x="1126" y="1838"/>
                    </a:lnTo>
                    <a:lnTo>
                      <a:pt x="1146" y="1796"/>
                    </a:lnTo>
                    <a:lnTo>
                      <a:pt x="1159" y="1749"/>
                    </a:lnTo>
                    <a:lnTo>
                      <a:pt x="1172" y="1704"/>
                    </a:lnTo>
                    <a:lnTo>
                      <a:pt x="1180" y="1663"/>
                    </a:lnTo>
                    <a:lnTo>
                      <a:pt x="1183" y="1622"/>
                    </a:lnTo>
                    <a:lnTo>
                      <a:pt x="1187" y="1582"/>
                    </a:lnTo>
                    <a:lnTo>
                      <a:pt x="1187" y="1540"/>
                    </a:lnTo>
                    <a:lnTo>
                      <a:pt x="1184" y="1491"/>
                    </a:lnTo>
                    <a:lnTo>
                      <a:pt x="1177" y="1443"/>
                    </a:lnTo>
                    <a:lnTo>
                      <a:pt x="1168" y="1390"/>
                    </a:lnTo>
                    <a:lnTo>
                      <a:pt x="1155" y="1348"/>
                    </a:lnTo>
                    <a:lnTo>
                      <a:pt x="1136" y="1300"/>
                    </a:lnTo>
                    <a:lnTo>
                      <a:pt x="1118" y="1259"/>
                    </a:lnTo>
                    <a:lnTo>
                      <a:pt x="1096" y="1219"/>
                    </a:lnTo>
                    <a:lnTo>
                      <a:pt x="1076" y="1189"/>
                    </a:lnTo>
                    <a:lnTo>
                      <a:pt x="1057" y="1164"/>
                    </a:lnTo>
                    <a:lnTo>
                      <a:pt x="1038" y="1138"/>
                    </a:lnTo>
                    <a:lnTo>
                      <a:pt x="1016" y="1113"/>
                    </a:lnTo>
                    <a:lnTo>
                      <a:pt x="991" y="1087"/>
                    </a:lnTo>
                    <a:lnTo>
                      <a:pt x="970" y="1068"/>
                    </a:lnTo>
                    <a:lnTo>
                      <a:pt x="947" y="1046"/>
                    </a:lnTo>
                    <a:lnTo>
                      <a:pt x="923" y="1026"/>
                    </a:lnTo>
                    <a:lnTo>
                      <a:pt x="896" y="1006"/>
                    </a:lnTo>
                    <a:lnTo>
                      <a:pt x="862" y="986"/>
                    </a:lnTo>
                    <a:lnTo>
                      <a:pt x="835" y="968"/>
                    </a:lnTo>
                    <a:lnTo>
                      <a:pt x="811" y="956"/>
                    </a:lnTo>
                    <a:lnTo>
                      <a:pt x="777" y="936"/>
                    </a:lnTo>
                    <a:lnTo>
                      <a:pt x="747" y="925"/>
                    </a:lnTo>
                    <a:lnTo>
                      <a:pt x="720" y="916"/>
                    </a:lnTo>
                    <a:lnTo>
                      <a:pt x="693" y="907"/>
                    </a:lnTo>
                    <a:lnTo>
                      <a:pt x="651" y="897"/>
                    </a:lnTo>
                    <a:lnTo>
                      <a:pt x="613" y="891"/>
                    </a:lnTo>
                    <a:lnTo>
                      <a:pt x="573" y="887"/>
                    </a:lnTo>
                    <a:lnTo>
                      <a:pt x="533" y="884"/>
                    </a:lnTo>
                    <a:lnTo>
                      <a:pt x="510" y="883"/>
                    </a:lnTo>
                    <a:lnTo>
                      <a:pt x="510" y="1202"/>
                    </a:lnTo>
                    <a:lnTo>
                      <a:pt x="0" y="610"/>
                    </a:lnTo>
                    <a:lnTo>
                      <a:pt x="509" y="0"/>
                    </a:lnTo>
                    <a:lnTo>
                      <a:pt x="509" y="275"/>
                    </a:lnTo>
                    <a:lnTo>
                      <a:pt x="537" y="276"/>
                    </a:lnTo>
                    <a:lnTo>
                      <a:pt x="577" y="277"/>
                    </a:lnTo>
                    <a:lnTo>
                      <a:pt x="618" y="280"/>
                    </a:lnTo>
                    <a:lnTo>
                      <a:pt x="658" y="284"/>
                    </a:lnTo>
                    <a:lnTo>
                      <a:pt x="691" y="28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 dirty="0">
                  <a:latin typeface="+mn-e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2394" y="2760"/>
                <a:ext cx="1732" cy="501"/>
              </a:xfrm>
              <a:custGeom>
                <a:avLst/>
                <a:gdLst>
                  <a:gd name="T0" fmla="*/ 1236 w 2409"/>
                  <a:gd name="T1" fmla="*/ 1198 h 1217"/>
                  <a:gd name="T2" fmla="*/ 1302 w 2409"/>
                  <a:gd name="T3" fmla="*/ 1186 h 1217"/>
                  <a:gd name="T4" fmla="*/ 1353 w 2409"/>
                  <a:gd name="T5" fmla="*/ 1174 h 1217"/>
                  <a:gd name="T6" fmla="*/ 1408 w 2409"/>
                  <a:gd name="T7" fmla="*/ 1160 h 1217"/>
                  <a:gd name="T8" fmla="*/ 1461 w 2409"/>
                  <a:gd name="T9" fmla="*/ 1141 h 1217"/>
                  <a:gd name="T10" fmla="*/ 1524 w 2409"/>
                  <a:gd name="T11" fmla="*/ 1117 h 1217"/>
                  <a:gd name="T12" fmla="*/ 1584 w 2409"/>
                  <a:gd name="T13" fmla="*/ 1092 h 1217"/>
                  <a:gd name="T14" fmla="*/ 1642 w 2409"/>
                  <a:gd name="T15" fmla="*/ 1064 h 1217"/>
                  <a:gd name="T16" fmla="*/ 1690 w 2409"/>
                  <a:gd name="T17" fmla="*/ 1035 h 1217"/>
                  <a:gd name="T18" fmla="*/ 1740 w 2409"/>
                  <a:gd name="T19" fmla="*/ 1005 h 1217"/>
                  <a:gd name="T20" fmla="*/ 1795 w 2409"/>
                  <a:gd name="T21" fmla="*/ 968 h 1217"/>
                  <a:gd name="T22" fmla="*/ 1842 w 2409"/>
                  <a:gd name="T23" fmla="*/ 933 h 1217"/>
                  <a:gd name="T24" fmla="*/ 1915 w 2409"/>
                  <a:gd name="T25" fmla="*/ 875 h 1217"/>
                  <a:gd name="T26" fmla="*/ 1986 w 2409"/>
                  <a:gd name="T27" fmla="*/ 803 h 1217"/>
                  <a:gd name="T28" fmla="*/ 2038 w 2409"/>
                  <a:gd name="T29" fmla="*/ 744 h 1217"/>
                  <a:gd name="T30" fmla="*/ 2095 w 2409"/>
                  <a:gd name="T31" fmla="*/ 675 h 1217"/>
                  <a:gd name="T32" fmla="*/ 2150 w 2409"/>
                  <a:gd name="T33" fmla="*/ 595 h 1217"/>
                  <a:gd name="T34" fmla="*/ 2155 w 2409"/>
                  <a:gd name="T35" fmla="*/ 0 h 1217"/>
                  <a:gd name="T36" fmla="*/ 1609 w 2409"/>
                  <a:gd name="T37" fmla="*/ 292 h 1217"/>
                  <a:gd name="T38" fmla="*/ 1560 w 2409"/>
                  <a:gd name="T39" fmla="*/ 352 h 1217"/>
                  <a:gd name="T40" fmla="*/ 1511 w 2409"/>
                  <a:gd name="T41" fmla="*/ 406 h 1217"/>
                  <a:gd name="T42" fmla="*/ 1468 w 2409"/>
                  <a:gd name="T43" fmla="*/ 448 h 1217"/>
                  <a:gd name="T44" fmla="*/ 1415 w 2409"/>
                  <a:gd name="T45" fmla="*/ 487 h 1217"/>
                  <a:gd name="T46" fmla="*/ 1355 w 2409"/>
                  <a:gd name="T47" fmla="*/ 525 h 1217"/>
                  <a:gd name="T48" fmla="*/ 1297 w 2409"/>
                  <a:gd name="T49" fmla="*/ 557 h 1217"/>
                  <a:gd name="T50" fmla="*/ 1240 w 2409"/>
                  <a:gd name="T51" fmla="*/ 577 h 1217"/>
                  <a:gd name="T52" fmla="*/ 1172 w 2409"/>
                  <a:gd name="T53" fmla="*/ 597 h 1217"/>
                  <a:gd name="T54" fmla="*/ 1092 w 2409"/>
                  <a:gd name="T55" fmla="*/ 606 h 1217"/>
                  <a:gd name="T56" fmla="*/ 956 w 2409"/>
                  <a:gd name="T57" fmla="*/ 610 h 1217"/>
                  <a:gd name="T58" fmla="*/ 842 w 2409"/>
                  <a:gd name="T59" fmla="*/ 590 h 1217"/>
                  <a:gd name="T60" fmla="*/ 725 w 2409"/>
                  <a:gd name="T61" fmla="*/ 550 h 1217"/>
                  <a:gd name="T62" fmla="*/ 620 w 2409"/>
                  <a:gd name="T63" fmla="*/ 493 h 1217"/>
                  <a:gd name="T64" fmla="*/ 0 w 2409"/>
                  <a:gd name="T65" fmla="*/ 769 h 1217"/>
                  <a:gd name="T66" fmla="*/ 57 w 2409"/>
                  <a:gd name="T67" fmla="*/ 826 h 1217"/>
                  <a:gd name="T68" fmla="*/ 112 w 2409"/>
                  <a:gd name="T69" fmla="*/ 878 h 1217"/>
                  <a:gd name="T70" fmla="*/ 173 w 2409"/>
                  <a:gd name="T71" fmla="*/ 929 h 1217"/>
                  <a:gd name="T72" fmla="*/ 234 w 2409"/>
                  <a:gd name="T73" fmla="*/ 973 h 1217"/>
                  <a:gd name="T74" fmla="*/ 301 w 2409"/>
                  <a:gd name="T75" fmla="*/ 1017 h 1217"/>
                  <a:gd name="T76" fmla="*/ 367 w 2409"/>
                  <a:gd name="T77" fmla="*/ 1055 h 1217"/>
                  <a:gd name="T78" fmla="*/ 430 w 2409"/>
                  <a:gd name="T79" fmla="*/ 1087 h 1217"/>
                  <a:gd name="T80" fmla="*/ 510 w 2409"/>
                  <a:gd name="T81" fmla="*/ 1121 h 1217"/>
                  <a:gd name="T82" fmla="*/ 587 w 2409"/>
                  <a:gd name="T83" fmla="*/ 1149 h 1217"/>
                  <a:gd name="T84" fmla="*/ 656 w 2409"/>
                  <a:gd name="T85" fmla="*/ 1172 h 1217"/>
                  <a:gd name="T86" fmla="*/ 728 w 2409"/>
                  <a:gd name="T87" fmla="*/ 1189 h 1217"/>
                  <a:gd name="T88" fmla="*/ 811 w 2409"/>
                  <a:gd name="T89" fmla="*/ 1203 h 1217"/>
                  <a:gd name="T90" fmla="*/ 898 w 2409"/>
                  <a:gd name="T91" fmla="*/ 1213 h 1217"/>
                  <a:gd name="T92" fmla="*/ 976 w 2409"/>
                  <a:gd name="T93" fmla="*/ 1217 h 1217"/>
                  <a:gd name="T94" fmla="*/ 1058 w 2409"/>
                  <a:gd name="T95" fmla="*/ 1215 h 1217"/>
                  <a:gd name="T96" fmla="*/ 1139 w 2409"/>
                  <a:gd name="T97" fmla="*/ 1211 h 1217"/>
                  <a:gd name="T98" fmla="*/ 1211 w 2409"/>
                  <a:gd name="T99" fmla="*/ 1202 h 12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409"/>
                  <a:gd name="T151" fmla="*/ 0 h 1217"/>
                  <a:gd name="T152" fmla="*/ 2409 w 2409"/>
                  <a:gd name="T153" fmla="*/ 1217 h 121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409" h="1217">
                    <a:moveTo>
                      <a:pt x="1211" y="1202"/>
                    </a:moveTo>
                    <a:lnTo>
                      <a:pt x="1236" y="1198"/>
                    </a:lnTo>
                    <a:lnTo>
                      <a:pt x="1269" y="1193"/>
                    </a:lnTo>
                    <a:lnTo>
                      <a:pt x="1302" y="1186"/>
                    </a:lnTo>
                    <a:lnTo>
                      <a:pt x="1326" y="1181"/>
                    </a:lnTo>
                    <a:lnTo>
                      <a:pt x="1353" y="1174"/>
                    </a:lnTo>
                    <a:lnTo>
                      <a:pt x="1381" y="1166"/>
                    </a:lnTo>
                    <a:lnTo>
                      <a:pt x="1408" y="1160"/>
                    </a:lnTo>
                    <a:lnTo>
                      <a:pt x="1433" y="1152"/>
                    </a:lnTo>
                    <a:lnTo>
                      <a:pt x="1461" y="1141"/>
                    </a:lnTo>
                    <a:lnTo>
                      <a:pt x="1495" y="1129"/>
                    </a:lnTo>
                    <a:lnTo>
                      <a:pt x="1524" y="1117"/>
                    </a:lnTo>
                    <a:lnTo>
                      <a:pt x="1552" y="1105"/>
                    </a:lnTo>
                    <a:lnTo>
                      <a:pt x="1584" y="1092"/>
                    </a:lnTo>
                    <a:lnTo>
                      <a:pt x="1614" y="1078"/>
                    </a:lnTo>
                    <a:lnTo>
                      <a:pt x="1642" y="1064"/>
                    </a:lnTo>
                    <a:lnTo>
                      <a:pt x="1667" y="1048"/>
                    </a:lnTo>
                    <a:lnTo>
                      <a:pt x="1690" y="1035"/>
                    </a:lnTo>
                    <a:lnTo>
                      <a:pt x="1714" y="1019"/>
                    </a:lnTo>
                    <a:lnTo>
                      <a:pt x="1740" y="1005"/>
                    </a:lnTo>
                    <a:lnTo>
                      <a:pt x="1769" y="986"/>
                    </a:lnTo>
                    <a:lnTo>
                      <a:pt x="1795" y="968"/>
                    </a:lnTo>
                    <a:lnTo>
                      <a:pt x="1820" y="949"/>
                    </a:lnTo>
                    <a:lnTo>
                      <a:pt x="1842" y="933"/>
                    </a:lnTo>
                    <a:lnTo>
                      <a:pt x="1881" y="904"/>
                    </a:lnTo>
                    <a:lnTo>
                      <a:pt x="1915" y="875"/>
                    </a:lnTo>
                    <a:lnTo>
                      <a:pt x="1950" y="842"/>
                    </a:lnTo>
                    <a:lnTo>
                      <a:pt x="1986" y="803"/>
                    </a:lnTo>
                    <a:lnTo>
                      <a:pt x="2010" y="776"/>
                    </a:lnTo>
                    <a:lnTo>
                      <a:pt x="2038" y="744"/>
                    </a:lnTo>
                    <a:lnTo>
                      <a:pt x="2068" y="709"/>
                    </a:lnTo>
                    <a:lnTo>
                      <a:pt x="2095" y="675"/>
                    </a:lnTo>
                    <a:lnTo>
                      <a:pt x="2119" y="638"/>
                    </a:lnTo>
                    <a:lnTo>
                      <a:pt x="2150" y="595"/>
                    </a:lnTo>
                    <a:lnTo>
                      <a:pt x="2409" y="741"/>
                    </a:lnTo>
                    <a:lnTo>
                      <a:pt x="2155" y="0"/>
                    </a:lnTo>
                    <a:lnTo>
                      <a:pt x="1331" y="141"/>
                    </a:lnTo>
                    <a:lnTo>
                      <a:pt x="1609" y="292"/>
                    </a:lnTo>
                    <a:lnTo>
                      <a:pt x="1585" y="324"/>
                    </a:lnTo>
                    <a:lnTo>
                      <a:pt x="1560" y="352"/>
                    </a:lnTo>
                    <a:lnTo>
                      <a:pt x="1535" y="379"/>
                    </a:lnTo>
                    <a:lnTo>
                      <a:pt x="1511" y="406"/>
                    </a:lnTo>
                    <a:lnTo>
                      <a:pt x="1490" y="426"/>
                    </a:lnTo>
                    <a:lnTo>
                      <a:pt x="1468" y="448"/>
                    </a:lnTo>
                    <a:lnTo>
                      <a:pt x="1443" y="467"/>
                    </a:lnTo>
                    <a:lnTo>
                      <a:pt x="1415" y="487"/>
                    </a:lnTo>
                    <a:lnTo>
                      <a:pt x="1382" y="508"/>
                    </a:lnTo>
                    <a:lnTo>
                      <a:pt x="1355" y="525"/>
                    </a:lnTo>
                    <a:lnTo>
                      <a:pt x="1331" y="538"/>
                    </a:lnTo>
                    <a:lnTo>
                      <a:pt x="1297" y="557"/>
                    </a:lnTo>
                    <a:lnTo>
                      <a:pt x="1266" y="569"/>
                    </a:lnTo>
                    <a:lnTo>
                      <a:pt x="1240" y="577"/>
                    </a:lnTo>
                    <a:lnTo>
                      <a:pt x="1212" y="586"/>
                    </a:lnTo>
                    <a:lnTo>
                      <a:pt x="1172" y="597"/>
                    </a:lnTo>
                    <a:lnTo>
                      <a:pt x="1132" y="602"/>
                    </a:lnTo>
                    <a:lnTo>
                      <a:pt x="1092" y="606"/>
                    </a:lnTo>
                    <a:lnTo>
                      <a:pt x="1033" y="609"/>
                    </a:lnTo>
                    <a:lnTo>
                      <a:pt x="956" y="610"/>
                    </a:lnTo>
                    <a:lnTo>
                      <a:pt x="896" y="602"/>
                    </a:lnTo>
                    <a:lnTo>
                      <a:pt x="842" y="590"/>
                    </a:lnTo>
                    <a:lnTo>
                      <a:pt x="780" y="573"/>
                    </a:lnTo>
                    <a:lnTo>
                      <a:pt x="725" y="550"/>
                    </a:lnTo>
                    <a:lnTo>
                      <a:pt x="670" y="524"/>
                    </a:lnTo>
                    <a:lnTo>
                      <a:pt x="620" y="493"/>
                    </a:lnTo>
                    <a:lnTo>
                      <a:pt x="572" y="452"/>
                    </a:lnTo>
                    <a:lnTo>
                      <a:pt x="0" y="769"/>
                    </a:lnTo>
                    <a:lnTo>
                      <a:pt x="24" y="795"/>
                    </a:lnTo>
                    <a:lnTo>
                      <a:pt x="57" y="826"/>
                    </a:lnTo>
                    <a:lnTo>
                      <a:pt x="84" y="852"/>
                    </a:lnTo>
                    <a:lnTo>
                      <a:pt x="112" y="878"/>
                    </a:lnTo>
                    <a:lnTo>
                      <a:pt x="140" y="903"/>
                    </a:lnTo>
                    <a:lnTo>
                      <a:pt x="173" y="929"/>
                    </a:lnTo>
                    <a:lnTo>
                      <a:pt x="203" y="952"/>
                    </a:lnTo>
                    <a:lnTo>
                      <a:pt x="234" y="973"/>
                    </a:lnTo>
                    <a:lnTo>
                      <a:pt x="268" y="994"/>
                    </a:lnTo>
                    <a:lnTo>
                      <a:pt x="301" y="1017"/>
                    </a:lnTo>
                    <a:lnTo>
                      <a:pt x="336" y="1038"/>
                    </a:lnTo>
                    <a:lnTo>
                      <a:pt x="367" y="1055"/>
                    </a:lnTo>
                    <a:lnTo>
                      <a:pt x="399" y="1072"/>
                    </a:lnTo>
                    <a:lnTo>
                      <a:pt x="430" y="1087"/>
                    </a:lnTo>
                    <a:lnTo>
                      <a:pt x="471" y="1105"/>
                    </a:lnTo>
                    <a:lnTo>
                      <a:pt x="510" y="1121"/>
                    </a:lnTo>
                    <a:lnTo>
                      <a:pt x="554" y="1137"/>
                    </a:lnTo>
                    <a:lnTo>
                      <a:pt x="587" y="1149"/>
                    </a:lnTo>
                    <a:lnTo>
                      <a:pt x="619" y="1161"/>
                    </a:lnTo>
                    <a:lnTo>
                      <a:pt x="656" y="1172"/>
                    </a:lnTo>
                    <a:lnTo>
                      <a:pt x="692" y="1181"/>
                    </a:lnTo>
                    <a:lnTo>
                      <a:pt x="728" y="1189"/>
                    </a:lnTo>
                    <a:lnTo>
                      <a:pt x="769" y="1197"/>
                    </a:lnTo>
                    <a:lnTo>
                      <a:pt x="811" y="1203"/>
                    </a:lnTo>
                    <a:lnTo>
                      <a:pt x="853" y="1209"/>
                    </a:lnTo>
                    <a:lnTo>
                      <a:pt x="898" y="1213"/>
                    </a:lnTo>
                    <a:lnTo>
                      <a:pt x="931" y="1214"/>
                    </a:lnTo>
                    <a:lnTo>
                      <a:pt x="976" y="1217"/>
                    </a:lnTo>
                    <a:lnTo>
                      <a:pt x="1022" y="1217"/>
                    </a:lnTo>
                    <a:lnTo>
                      <a:pt x="1058" y="1215"/>
                    </a:lnTo>
                    <a:lnTo>
                      <a:pt x="1096" y="1214"/>
                    </a:lnTo>
                    <a:lnTo>
                      <a:pt x="1139" y="1211"/>
                    </a:lnTo>
                    <a:lnTo>
                      <a:pt x="1178" y="1206"/>
                    </a:lnTo>
                    <a:lnTo>
                      <a:pt x="1211" y="120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 dirty="0">
                  <a:latin typeface="+mn-e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2095" y="2220"/>
                <a:ext cx="878" cy="892"/>
              </a:xfrm>
              <a:custGeom>
                <a:avLst/>
                <a:gdLst>
                  <a:gd name="T0" fmla="*/ 1195 w 1221"/>
                  <a:gd name="T1" fmla="*/ 4 h 2169"/>
                  <a:gd name="T2" fmla="*/ 1133 w 1221"/>
                  <a:gd name="T3" fmla="*/ 16 h 2169"/>
                  <a:gd name="T4" fmla="*/ 1079 w 1221"/>
                  <a:gd name="T5" fmla="*/ 30 h 2169"/>
                  <a:gd name="T6" fmla="*/ 1025 w 1221"/>
                  <a:gd name="T7" fmla="*/ 44 h 2169"/>
                  <a:gd name="T8" fmla="*/ 972 w 1221"/>
                  <a:gd name="T9" fmla="*/ 63 h 2169"/>
                  <a:gd name="T10" fmla="*/ 911 w 1221"/>
                  <a:gd name="T11" fmla="*/ 87 h 2169"/>
                  <a:gd name="T12" fmla="*/ 851 w 1221"/>
                  <a:gd name="T13" fmla="*/ 112 h 2169"/>
                  <a:gd name="T14" fmla="*/ 793 w 1221"/>
                  <a:gd name="T15" fmla="*/ 140 h 2169"/>
                  <a:gd name="T16" fmla="*/ 744 w 1221"/>
                  <a:gd name="T17" fmla="*/ 169 h 2169"/>
                  <a:gd name="T18" fmla="*/ 694 w 1221"/>
                  <a:gd name="T19" fmla="*/ 199 h 2169"/>
                  <a:gd name="T20" fmla="*/ 639 w 1221"/>
                  <a:gd name="T21" fmla="*/ 238 h 2169"/>
                  <a:gd name="T22" fmla="*/ 591 w 1221"/>
                  <a:gd name="T23" fmla="*/ 272 h 2169"/>
                  <a:gd name="T24" fmla="*/ 513 w 1221"/>
                  <a:gd name="T25" fmla="*/ 338 h 2169"/>
                  <a:gd name="T26" fmla="*/ 447 w 1221"/>
                  <a:gd name="T27" fmla="*/ 403 h 2169"/>
                  <a:gd name="T28" fmla="*/ 394 w 1221"/>
                  <a:gd name="T29" fmla="*/ 463 h 2169"/>
                  <a:gd name="T30" fmla="*/ 339 w 1221"/>
                  <a:gd name="T31" fmla="*/ 532 h 2169"/>
                  <a:gd name="T32" fmla="*/ 290 w 1221"/>
                  <a:gd name="T33" fmla="*/ 607 h 2169"/>
                  <a:gd name="T34" fmla="*/ 244 w 1221"/>
                  <a:gd name="T35" fmla="*/ 681 h 2169"/>
                  <a:gd name="T36" fmla="*/ 205 w 1221"/>
                  <a:gd name="T37" fmla="*/ 765 h 2169"/>
                  <a:gd name="T38" fmla="*/ 172 w 1221"/>
                  <a:gd name="T39" fmla="*/ 854 h 2169"/>
                  <a:gd name="T40" fmla="*/ 138 w 1221"/>
                  <a:gd name="T41" fmla="*/ 964 h 2169"/>
                  <a:gd name="T42" fmla="*/ 117 w 1221"/>
                  <a:gd name="T43" fmla="*/ 1071 h 2169"/>
                  <a:gd name="T44" fmla="*/ 100 w 1221"/>
                  <a:gd name="T45" fmla="*/ 1210 h 2169"/>
                  <a:gd name="T46" fmla="*/ 100 w 1221"/>
                  <a:gd name="T47" fmla="*/ 1331 h 2169"/>
                  <a:gd name="T48" fmla="*/ 113 w 1221"/>
                  <a:gd name="T49" fmla="*/ 1441 h 2169"/>
                  <a:gd name="T50" fmla="*/ 132 w 1221"/>
                  <a:gd name="T51" fmla="*/ 1553 h 2169"/>
                  <a:gd name="T52" fmla="*/ 169 w 1221"/>
                  <a:gd name="T53" fmla="*/ 1676 h 2169"/>
                  <a:gd name="T54" fmla="*/ 214 w 1221"/>
                  <a:gd name="T55" fmla="*/ 1792 h 2169"/>
                  <a:gd name="T56" fmla="*/ 274 w 1221"/>
                  <a:gd name="T57" fmla="*/ 1900 h 2169"/>
                  <a:gd name="T58" fmla="*/ 838 w 1221"/>
                  <a:gd name="T59" fmla="*/ 2169 h 2169"/>
                  <a:gd name="T60" fmla="*/ 824 w 1221"/>
                  <a:gd name="T61" fmla="*/ 1596 h 2169"/>
                  <a:gd name="T62" fmla="*/ 773 w 1221"/>
                  <a:gd name="T63" fmla="*/ 1506 h 2169"/>
                  <a:gd name="T64" fmla="*/ 742 w 1221"/>
                  <a:gd name="T65" fmla="*/ 1418 h 2169"/>
                  <a:gd name="T66" fmla="*/ 731 w 1221"/>
                  <a:gd name="T67" fmla="*/ 1335 h 2169"/>
                  <a:gd name="T68" fmla="*/ 727 w 1221"/>
                  <a:gd name="T69" fmla="*/ 1253 h 2169"/>
                  <a:gd name="T70" fmla="*/ 735 w 1221"/>
                  <a:gd name="T71" fmla="*/ 1156 h 2169"/>
                  <a:gd name="T72" fmla="*/ 759 w 1221"/>
                  <a:gd name="T73" fmla="*/ 1060 h 2169"/>
                  <a:gd name="T74" fmla="*/ 795 w 1221"/>
                  <a:gd name="T75" fmla="*/ 972 h 2169"/>
                  <a:gd name="T76" fmla="*/ 838 w 1221"/>
                  <a:gd name="T77" fmla="*/ 901 h 2169"/>
                  <a:gd name="T78" fmla="*/ 876 w 1221"/>
                  <a:gd name="T79" fmla="*/ 851 h 2169"/>
                  <a:gd name="T80" fmla="*/ 922 w 1221"/>
                  <a:gd name="T81" fmla="*/ 799 h 2169"/>
                  <a:gd name="T82" fmla="*/ 966 w 1221"/>
                  <a:gd name="T83" fmla="*/ 757 h 2169"/>
                  <a:gd name="T84" fmla="*/ 1017 w 1221"/>
                  <a:gd name="T85" fmla="*/ 719 h 2169"/>
                  <a:gd name="T86" fmla="*/ 1078 w 1221"/>
                  <a:gd name="T87" fmla="*/ 680 h 2169"/>
                  <a:gd name="T88" fmla="*/ 1136 w 1221"/>
                  <a:gd name="T89" fmla="*/ 648 h 2169"/>
                  <a:gd name="T90" fmla="*/ 1221 w 1221"/>
                  <a:gd name="T91" fmla="*/ 621 h 216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21"/>
                  <a:gd name="T139" fmla="*/ 0 h 2169"/>
                  <a:gd name="T140" fmla="*/ 1221 w 1221"/>
                  <a:gd name="T141" fmla="*/ 2169 h 216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21" h="2169">
                    <a:moveTo>
                      <a:pt x="1221" y="0"/>
                    </a:moveTo>
                    <a:lnTo>
                      <a:pt x="1195" y="4"/>
                    </a:lnTo>
                    <a:lnTo>
                      <a:pt x="1169" y="8"/>
                    </a:lnTo>
                    <a:lnTo>
                      <a:pt x="1133" y="16"/>
                    </a:lnTo>
                    <a:lnTo>
                      <a:pt x="1107" y="22"/>
                    </a:lnTo>
                    <a:lnTo>
                      <a:pt x="1079" y="30"/>
                    </a:lnTo>
                    <a:lnTo>
                      <a:pt x="1053" y="38"/>
                    </a:lnTo>
                    <a:lnTo>
                      <a:pt x="1025" y="44"/>
                    </a:lnTo>
                    <a:lnTo>
                      <a:pt x="999" y="52"/>
                    </a:lnTo>
                    <a:lnTo>
                      <a:pt x="972" y="63"/>
                    </a:lnTo>
                    <a:lnTo>
                      <a:pt x="938" y="75"/>
                    </a:lnTo>
                    <a:lnTo>
                      <a:pt x="911" y="87"/>
                    </a:lnTo>
                    <a:lnTo>
                      <a:pt x="882" y="99"/>
                    </a:lnTo>
                    <a:lnTo>
                      <a:pt x="851" y="112"/>
                    </a:lnTo>
                    <a:lnTo>
                      <a:pt x="821" y="126"/>
                    </a:lnTo>
                    <a:lnTo>
                      <a:pt x="793" y="140"/>
                    </a:lnTo>
                    <a:lnTo>
                      <a:pt x="767" y="155"/>
                    </a:lnTo>
                    <a:lnTo>
                      <a:pt x="744" y="169"/>
                    </a:lnTo>
                    <a:lnTo>
                      <a:pt x="720" y="185"/>
                    </a:lnTo>
                    <a:lnTo>
                      <a:pt x="694" y="199"/>
                    </a:lnTo>
                    <a:lnTo>
                      <a:pt x="665" y="218"/>
                    </a:lnTo>
                    <a:lnTo>
                      <a:pt x="639" y="238"/>
                    </a:lnTo>
                    <a:lnTo>
                      <a:pt x="614" y="256"/>
                    </a:lnTo>
                    <a:lnTo>
                      <a:pt x="591" y="272"/>
                    </a:lnTo>
                    <a:lnTo>
                      <a:pt x="552" y="303"/>
                    </a:lnTo>
                    <a:lnTo>
                      <a:pt x="513" y="338"/>
                    </a:lnTo>
                    <a:lnTo>
                      <a:pt x="483" y="365"/>
                    </a:lnTo>
                    <a:lnTo>
                      <a:pt x="447" y="403"/>
                    </a:lnTo>
                    <a:lnTo>
                      <a:pt x="422" y="431"/>
                    </a:lnTo>
                    <a:lnTo>
                      <a:pt x="394" y="463"/>
                    </a:lnTo>
                    <a:lnTo>
                      <a:pt x="364" y="499"/>
                    </a:lnTo>
                    <a:lnTo>
                      <a:pt x="339" y="532"/>
                    </a:lnTo>
                    <a:lnTo>
                      <a:pt x="314" y="570"/>
                    </a:lnTo>
                    <a:lnTo>
                      <a:pt x="290" y="607"/>
                    </a:lnTo>
                    <a:lnTo>
                      <a:pt x="265" y="647"/>
                    </a:lnTo>
                    <a:lnTo>
                      <a:pt x="244" y="681"/>
                    </a:lnTo>
                    <a:lnTo>
                      <a:pt x="225" y="724"/>
                    </a:lnTo>
                    <a:lnTo>
                      <a:pt x="205" y="765"/>
                    </a:lnTo>
                    <a:lnTo>
                      <a:pt x="189" y="807"/>
                    </a:lnTo>
                    <a:lnTo>
                      <a:pt x="172" y="854"/>
                    </a:lnTo>
                    <a:lnTo>
                      <a:pt x="151" y="911"/>
                    </a:lnTo>
                    <a:lnTo>
                      <a:pt x="138" y="964"/>
                    </a:lnTo>
                    <a:lnTo>
                      <a:pt x="124" y="1018"/>
                    </a:lnTo>
                    <a:lnTo>
                      <a:pt x="117" y="1071"/>
                    </a:lnTo>
                    <a:lnTo>
                      <a:pt x="107" y="1133"/>
                    </a:lnTo>
                    <a:lnTo>
                      <a:pt x="100" y="1210"/>
                    </a:lnTo>
                    <a:lnTo>
                      <a:pt x="99" y="1271"/>
                    </a:lnTo>
                    <a:lnTo>
                      <a:pt x="100" y="1331"/>
                    </a:lnTo>
                    <a:lnTo>
                      <a:pt x="106" y="1388"/>
                    </a:lnTo>
                    <a:lnTo>
                      <a:pt x="113" y="1441"/>
                    </a:lnTo>
                    <a:lnTo>
                      <a:pt x="120" y="1496"/>
                    </a:lnTo>
                    <a:lnTo>
                      <a:pt x="132" y="1553"/>
                    </a:lnTo>
                    <a:lnTo>
                      <a:pt x="149" y="1614"/>
                    </a:lnTo>
                    <a:lnTo>
                      <a:pt x="169" y="1676"/>
                    </a:lnTo>
                    <a:lnTo>
                      <a:pt x="190" y="1735"/>
                    </a:lnTo>
                    <a:lnTo>
                      <a:pt x="214" y="1792"/>
                    </a:lnTo>
                    <a:lnTo>
                      <a:pt x="241" y="1847"/>
                    </a:lnTo>
                    <a:lnTo>
                      <a:pt x="274" y="1900"/>
                    </a:lnTo>
                    <a:lnTo>
                      <a:pt x="0" y="2050"/>
                    </a:lnTo>
                    <a:lnTo>
                      <a:pt x="838" y="2169"/>
                    </a:lnTo>
                    <a:lnTo>
                      <a:pt x="1146" y="1430"/>
                    </a:lnTo>
                    <a:lnTo>
                      <a:pt x="824" y="1596"/>
                    </a:lnTo>
                    <a:lnTo>
                      <a:pt x="792" y="1548"/>
                    </a:lnTo>
                    <a:lnTo>
                      <a:pt x="773" y="1506"/>
                    </a:lnTo>
                    <a:lnTo>
                      <a:pt x="755" y="1462"/>
                    </a:lnTo>
                    <a:lnTo>
                      <a:pt x="742" y="1418"/>
                    </a:lnTo>
                    <a:lnTo>
                      <a:pt x="734" y="1376"/>
                    </a:lnTo>
                    <a:lnTo>
                      <a:pt x="731" y="1335"/>
                    </a:lnTo>
                    <a:lnTo>
                      <a:pt x="727" y="1294"/>
                    </a:lnTo>
                    <a:lnTo>
                      <a:pt x="727" y="1253"/>
                    </a:lnTo>
                    <a:lnTo>
                      <a:pt x="730" y="1203"/>
                    </a:lnTo>
                    <a:lnTo>
                      <a:pt x="735" y="1156"/>
                    </a:lnTo>
                    <a:lnTo>
                      <a:pt x="747" y="1103"/>
                    </a:lnTo>
                    <a:lnTo>
                      <a:pt x="759" y="1060"/>
                    </a:lnTo>
                    <a:lnTo>
                      <a:pt x="778" y="1013"/>
                    </a:lnTo>
                    <a:lnTo>
                      <a:pt x="795" y="972"/>
                    </a:lnTo>
                    <a:lnTo>
                      <a:pt x="818" y="932"/>
                    </a:lnTo>
                    <a:lnTo>
                      <a:pt x="838" y="901"/>
                    </a:lnTo>
                    <a:lnTo>
                      <a:pt x="857" y="876"/>
                    </a:lnTo>
                    <a:lnTo>
                      <a:pt x="876" y="851"/>
                    </a:lnTo>
                    <a:lnTo>
                      <a:pt x="898" y="826"/>
                    </a:lnTo>
                    <a:lnTo>
                      <a:pt x="922" y="799"/>
                    </a:lnTo>
                    <a:lnTo>
                      <a:pt x="943" y="781"/>
                    </a:lnTo>
                    <a:lnTo>
                      <a:pt x="966" y="757"/>
                    </a:lnTo>
                    <a:lnTo>
                      <a:pt x="990" y="738"/>
                    </a:lnTo>
                    <a:lnTo>
                      <a:pt x="1017" y="719"/>
                    </a:lnTo>
                    <a:lnTo>
                      <a:pt x="1050" y="697"/>
                    </a:lnTo>
                    <a:lnTo>
                      <a:pt x="1078" y="680"/>
                    </a:lnTo>
                    <a:lnTo>
                      <a:pt x="1101" y="667"/>
                    </a:lnTo>
                    <a:lnTo>
                      <a:pt x="1136" y="648"/>
                    </a:lnTo>
                    <a:lnTo>
                      <a:pt x="1169" y="635"/>
                    </a:lnTo>
                    <a:lnTo>
                      <a:pt x="1221" y="621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B5F2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 dirty="0">
                  <a:latin typeface="+mn-e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2775" y="2099"/>
                <a:ext cx="1304" cy="807"/>
              </a:xfrm>
              <a:custGeom>
                <a:avLst/>
                <a:gdLst>
                  <a:gd name="T0" fmla="*/ 716 w 1815"/>
                  <a:gd name="T1" fmla="*/ 292 h 1964"/>
                  <a:gd name="T2" fmla="*/ 782 w 1815"/>
                  <a:gd name="T3" fmla="*/ 305 h 1964"/>
                  <a:gd name="T4" fmla="*/ 833 w 1815"/>
                  <a:gd name="T5" fmla="*/ 317 h 1964"/>
                  <a:gd name="T6" fmla="*/ 887 w 1815"/>
                  <a:gd name="T7" fmla="*/ 333 h 1964"/>
                  <a:gd name="T8" fmla="*/ 941 w 1815"/>
                  <a:gd name="T9" fmla="*/ 350 h 1964"/>
                  <a:gd name="T10" fmla="*/ 1003 w 1815"/>
                  <a:gd name="T11" fmla="*/ 374 h 1964"/>
                  <a:gd name="T12" fmla="*/ 1063 w 1815"/>
                  <a:gd name="T13" fmla="*/ 399 h 1964"/>
                  <a:gd name="T14" fmla="*/ 1121 w 1815"/>
                  <a:gd name="T15" fmla="*/ 427 h 1964"/>
                  <a:gd name="T16" fmla="*/ 1170 w 1815"/>
                  <a:gd name="T17" fmla="*/ 456 h 1964"/>
                  <a:gd name="T18" fmla="*/ 1220 w 1815"/>
                  <a:gd name="T19" fmla="*/ 487 h 1964"/>
                  <a:gd name="T20" fmla="*/ 1275 w 1815"/>
                  <a:gd name="T21" fmla="*/ 524 h 1964"/>
                  <a:gd name="T22" fmla="*/ 1324 w 1815"/>
                  <a:gd name="T23" fmla="*/ 559 h 1964"/>
                  <a:gd name="T24" fmla="*/ 1400 w 1815"/>
                  <a:gd name="T25" fmla="*/ 624 h 1964"/>
                  <a:gd name="T26" fmla="*/ 1466 w 1815"/>
                  <a:gd name="T27" fmla="*/ 689 h 1964"/>
                  <a:gd name="T28" fmla="*/ 1518 w 1815"/>
                  <a:gd name="T29" fmla="*/ 749 h 1964"/>
                  <a:gd name="T30" fmla="*/ 1574 w 1815"/>
                  <a:gd name="T31" fmla="*/ 819 h 1964"/>
                  <a:gd name="T32" fmla="*/ 1625 w 1815"/>
                  <a:gd name="T33" fmla="*/ 895 h 1964"/>
                  <a:gd name="T34" fmla="*/ 1669 w 1815"/>
                  <a:gd name="T35" fmla="*/ 969 h 1964"/>
                  <a:gd name="T36" fmla="*/ 1709 w 1815"/>
                  <a:gd name="T37" fmla="*/ 1052 h 1964"/>
                  <a:gd name="T38" fmla="*/ 1742 w 1815"/>
                  <a:gd name="T39" fmla="*/ 1141 h 1964"/>
                  <a:gd name="T40" fmla="*/ 1776 w 1815"/>
                  <a:gd name="T41" fmla="*/ 1251 h 1964"/>
                  <a:gd name="T42" fmla="*/ 1797 w 1815"/>
                  <a:gd name="T43" fmla="*/ 1358 h 1964"/>
                  <a:gd name="T44" fmla="*/ 1814 w 1815"/>
                  <a:gd name="T45" fmla="*/ 1497 h 1964"/>
                  <a:gd name="T46" fmla="*/ 1814 w 1815"/>
                  <a:gd name="T47" fmla="*/ 1617 h 1964"/>
                  <a:gd name="T48" fmla="*/ 1801 w 1815"/>
                  <a:gd name="T49" fmla="*/ 1727 h 1964"/>
                  <a:gd name="T50" fmla="*/ 1782 w 1815"/>
                  <a:gd name="T51" fmla="*/ 1839 h 1964"/>
                  <a:gd name="T52" fmla="*/ 1745 w 1815"/>
                  <a:gd name="T53" fmla="*/ 1964 h 1964"/>
                  <a:gd name="T54" fmla="*/ 1173 w 1815"/>
                  <a:gd name="T55" fmla="*/ 1683 h 1964"/>
                  <a:gd name="T56" fmla="*/ 1187 w 1815"/>
                  <a:gd name="T57" fmla="*/ 1581 h 1964"/>
                  <a:gd name="T58" fmla="*/ 1184 w 1815"/>
                  <a:gd name="T59" fmla="*/ 1490 h 1964"/>
                  <a:gd name="T60" fmla="*/ 1168 w 1815"/>
                  <a:gd name="T61" fmla="*/ 1390 h 1964"/>
                  <a:gd name="T62" fmla="*/ 1136 w 1815"/>
                  <a:gd name="T63" fmla="*/ 1300 h 1964"/>
                  <a:gd name="T64" fmla="*/ 1096 w 1815"/>
                  <a:gd name="T65" fmla="*/ 1219 h 1964"/>
                  <a:gd name="T66" fmla="*/ 1057 w 1815"/>
                  <a:gd name="T67" fmla="*/ 1164 h 1964"/>
                  <a:gd name="T68" fmla="*/ 1016 w 1815"/>
                  <a:gd name="T69" fmla="*/ 1113 h 1964"/>
                  <a:gd name="T70" fmla="*/ 970 w 1815"/>
                  <a:gd name="T71" fmla="*/ 1068 h 1964"/>
                  <a:gd name="T72" fmla="*/ 923 w 1815"/>
                  <a:gd name="T73" fmla="*/ 1026 h 1964"/>
                  <a:gd name="T74" fmla="*/ 862 w 1815"/>
                  <a:gd name="T75" fmla="*/ 986 h 1964"/>
                  <a:gd name="T76" fmla="*/ 811 w 1815"/>
                  <a:gd name="T77" fmla="*/ 956 h 1964"/>
                  <a:gd name="T78" fmla="*/ 747 w 1815"/>
                  <a:gd name="T79" fmla="*/ 925 h 1964"/>
                  <a:gd name="T80" fmla="*/ 693 w 1815"/>
                  <a:gd name="T81" fmla="*/ 907 h 1964"/>
                  <a:gd name="T82" fmla="*/ 613 w 1815"/>
                  <a:gd name="T83" fmla="*/ 891 h 1964"/>
                  <a:gd name="T84" fmla="*/ 533 w 1815"/>
                  <a:gd name="T85" fmla="*/ 884 h 1964"/>
                  <a:gd name="T86" fmla="*/ 510 w 1815"/>
                  <a:gd name="T87" fmla="*/ 1202 h 1964"/>
                  <a:gd name="T88" fmla="*/ 509 w 1815"/>
                  <a:gd name="T89" fmla="*/ 0 h 1964"/>
                  <a:gd name="T90" fmla="*/ 537 w 1815"/>
                  <a:gd name="T91" fmla="*/ 276 h 1964"/>
                  <a:gd name="T92" fmla="*/ 618 w 1815"/>
                  <a:gd name="T93" fmla="*/ 280 h 1964"/>
                  <a:gd name="T94" fmla="*/ 691 w 1815"/>
                  <a:gd name="T95" fmla="*/ 288 h 19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815"/>
                  <a:gd name="T145" fmla="*/ 0 h 1964"/>
                  <a:gd name="T146" fmla="*/ 1815 w 1815"/>
                  <a:gd name="T147" fmla="*/ 1964 h 19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815" h="1964">
                    <a:moveTo>
                      <a:pt x="691" y="288"/>
                    </a:moveTo>
                    <a:lnTo>
                      <a:pt x="716" y="292"/>
                    </a:lnTo>
                    <a:lnTo>
                      <a:pt x="749" y="297"/>
                    </a:lnTo>
                    <a:lnTo>
                      <a:pt x="782" y="305"/>
                    </a:lnTo>
                    <a:lnTo>
                      <a:pt x="806" y="310"/>
                    </a:lnTo>
                    <a:lnTo>
                      <a:pt x="833" y="317"/>
                    </a:lnTo>
                    <a:lnTo>
                      <a:pt x="860" y="325"/>
                    </a:lnTo>
                    <a:lnTo>
                      <a:pt x="887" y="333"/>
                    </a:lnTo>
                    <a:lnTo>
                      <a:pt x="912" y="340"/>
                    </a:lnTo>
                    <a:lnTo>
                      <a:pt x="941" y="350"/>
                    </a:lnTo>
                    <a:lnTo>
                      <a:pt x="974" y="363"/>
                    </a:lnTo>
                    <a:lnTo>
                      <a:pt x="1003" y="374"/>
                    </a:lnTo>
                    <a:lnTo>
                      <a:pt x="1031" y="386"/>
                    </a:lnTo>
                    <a:lnTo>
                      <a:pt x="1063" y="399"/>
                    </a:lnTo>
                    <a:lnTo>
                      <a:pt x="1093" y="414"/>
                    </a:lnTo>
                    <a:lnTo>
                      <a:pt x="1121" y="427"/>
                    </a:lnTo>
                    <a:lnTo>
                      <a:pt x="1147" y="443"/>
                    </a:lnTo>
                    <a:lnTo>
                      <a:pt x="1170" y="456"/>
                    </a:lnTo>
                    <a:lnTo>
                      <a:pt x="1194" y="472"/>
                    </a:lnTo>
                    <a:lnTo>
                      <a:pt x="1220" y="487"/>
                    </a:lnTo>
                    <a:lnTo>
                      <a:pt x="1249" y="505"/>
                    </a:lnTo>
                    <a:lnTo>
                      <a:pt x="1275" y="524"/>
                    </a:lnTo>
                    <a:lnTo>
                      <a:pt x="1300" y="542"/>
                    </a:lnTo>
                    <a:lnTo>
                      <a:pt x="1324" y="559"/>
                    </a:lnTo>
                    <a:lnTo>
                      <a:pt x="1361" y="590"/>
                    </a:lnTo>
                    <a:lnTo>
                      <a:pt x="1400" y="624"/>
                    </a:lnTo>
                    <a:lnTo>
                      <a:pt x="1430" y="651"/>
                    </a:lnTo>
                    <a:lnTo>
                      <a:pt x="1466" y="689"/>
                    </a:lnTo>
                    <a:lnTo>
                      <a:pt x="1491" y="717"/>
                    </a:lnTo>
                    <a:lnTo>
                      <a:pt x="1518" y="749"/>
                    </a:lnTo>
                    <a:lnTo>
                      <a:pt x="1549" y="785"/>
                    </a:lnTo>
                    <a:lnTo>
                      <a:pt x="1574" y="819"/>
                    </a:lnTo>
                    <a:lnTo>
                      <a:pt x="1598" y="858"/>
                    </a:lnTo>
                    <a:lnTo>
                      <a:pt x="1625" y="895"/>
                    </a:lnTo>
                    <a:lnTo>
                      <a:pt x="1647" y="934"/>
                    </a:lnTo>
                    <a:lnTo>
                      <a:pt x="1669" y="969"/>
                    </a:lnTo>
                    <a:lnTo>
                      <a:pt x="1689" y="1011"/>
                    </a:lnTo>
                    <a:lnTo>
                      <a:pt x="1709" y="1052"/>
                    </a:lnTo>
                    <a:lnTo>
                      <a:pt x="1725" y="1095"/>
                    </a:lnTo>
                    <a:lnTo>
                      <a:pt x="1742" y="1141"/>
                    </a:lnTo>
                    <a:lnTo>
                      <a:pt x="1763" y="1198"/>
                    </a:lnTo>
                    <a:lnTo>
                      <a:pt x="1776" y="1251"/>
                    </a:lnTo>
                    <a:lnTo>
                      <a:pt x="1790" y="1305"/>
                    </a:lnTo>
                    <a:lnTo>
                      <a:pt x="1797" y="1358"/>
                    </a:lnTo>
                    <a:lnTo>
                      <a:pt x="1807" y="1421"/>
                    </a:lnTo>
                    <a:lnTo>
                      <a:pt x="1814" y="1497"/>
                    </a:lnTo>
                    <a:lnTo>
                      <a:pt x="1815" y="1557"/>
                    </a:lnTo>
                    <a:lnTo>
                      <a:pt x="1814" y="1617"/>
                    </a:lnTo>
                    <a:lnTo>
                      <a:pt x="1808" y="1674"/>
                    </a:lnTo>
                    <a:lnTo>
                      <a:pt x="1801" y="1727"/>
                    </a:lnTo>
                    <a:lnTo>
                      <a:pt x="1794" y="1782"/>
                    </a:lnTo>
                    <a:lnTo>
                      <a:pt x="1782" y="1839"/>
                    </a:lnTo>
                    <a:lnTo>
                      <a:pt x="1765" y="1900"/>
                    </a:lnTo>
                    <a:lnTo>
                      <a:pt x="1745" y="1964"/>
                    </a:lnTo>
                    <a:lnTo>
                      <a:pt x="1626" y="1609"/>
                    </a:lnTo>
                    <a:lnTo>
                      <a:pt x="1173" y="1683"/>
                    </a:lnTo>
                    <a:lnTo>
                      <a:pt x="1183" y="1621"/>
                    </a:lnTo>
                    <a:lnTo>
                      <a:pt x="1187" y="1581"/>
                    </a:lnTo>
                    <a:lnTo>
                      <a:pt x="1187" y="1539"/>
                    </a:lnTo>
                    <a:lnTo>
                      <a:pt x="1184" y="1490"/>
                    </a:lnTo>
                    <a:lnTo>
                      <a:pt x="1177" y="1443"/>
                    </a:lnTo>
                    <a:lnTo>
                      <a:pt x="1168" y="1390"/>
                    </a:lnTo>
                    <a:lnTo>
                      <a:pt x="1155" y="1348"/>
                    </a:lnTo>
                    <a:lnTo>
                      <a:pt x="1136" y="1300"/>
                    </a:lnTo>
                    <a:lnTo>
                      <a:pt x="1118" y="1259"/>
                    </a:lnTo>
                    <a:lnTo>
                      <a:pt x="1096" y="1219"/>
                    </a:lnTo>
                    <a:lnTo>
                      <a:pt x="1076" y="1189"/>
                    </a:lnTo>
                    <a:lnTo>
                      <a:pt x="1057" y="1164"/>
                    </a:lnTo>
                    <a:lnTo>
                      <a:pt x="1038" y="1138"/>
                    </a:lnTo>
                    <a:lnTo>
                      <a:pt x="1016" y="1113"/>
                    </a:lnTo>
                    <a:lnTo>
                      <a:pt x="991" y="1087"/>
                    </a:lnTo>
                    <a:lnTo>
                      <a:pt x="970" y="1068"/>
                    </a:lnTo>
                    <a:lnTo>
                      <a:pt x="947" y="1046"/>
                    </a:lnTo>
                    <a:lnTo>
                      <a:pt x="923" y="1026"/>
                    </a:lnTo>
                    <a:lnTo>
                      <a:pt x="896" y="1006"/>
                    </a:lnTo>
                    <a:lnTo>
                      <a:pt x="862" y="986"/>
                    </a:lnTo>
                    <a:lnTo>
                      <a:pt x="835" y="968"/>
                    </a:lnTo>
                    <a:lnTo>
                      <a:pt x="811" y="956"/>
                    </a:lnTo>
                    <a:lnTo>
                      <a:pt x="777" y="936"/>
                    </a:lnTo>
                    <a:lnTo>
                      <a:pt x="747" y="925"/>
                    </a:lnTo>
                    <a:lnTo>
                      <a:pt x="720" y="916"/>
                    </a:lnTo>
                    <a:lnTo>
                      <a:pt x="693" y="907"/>
                    </a:lnTo>
                    <a:lnTo>
                      <a:pt x="651" y="897"/>
                    </a:lnTo>
                    <a:lnTo>
                      <a:pt x="613" y="891"/>
                    </a:lnTo>
                    <a:lnTo>
                      <a:pt x="573" y="887"/>
                    </a:lnTo>
                    <a:lnTo>
                      <a:pt x="533" y="884"/>
                    </a:lnTo>
                    <a:lnTo>
                      <a:pt x="510" y="883"/>
                    </a:lnTo>
                    <a:lnTo>
                      <a:pt x="510" y="1202"/>
                    </a:lnTo>
                    <a:lnTo>
                      <a:pt x="0" y="610"/>
                    </a:lnTo>
                    <a:lnTo>
                      <a:pt x="509" y="0"/>
                    </a:lnTo>
                    <a:lnTo>
                      <a:pt x="509" y="275"/>
                    </a:lnTo>
                    <a:lnTo>
                      <a:pt x="537" y="276"/>
                    </a:lnTo>
                    <a:lnTo>
                      <a:pt x="577" y="277"/>
                    </a:lnTo>
                    <a:lnTo>
                      <a:pt x="618" y="280"/>
                    </a:lnTo>
                    <a:lnTo>
                      <a:pt x="658" y="284"/>
                    </a:lnTo>
                    <a:lnTo>
                      <a:pt x="691" y="288"/>
                    </a:lnTo>
                    <a:close/>
                  </a:path>
                </a:pathLst>
              </a:custGeom>
              <a:solidFill>
                <a:srgbClr val="F9473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endParaRPr lang="ko-KR" altLang="en-US" dirty="0">
                  <a:latin typeface="+mn-e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 Box 23"/>
              <p:cNvSpPr txBox="1">
                <a:spLocks noChangeArrowheads="1"/>
              </p:cNvSpPr>
              <p:nvPr/>
            </p:nvSpPr>
            <p:spPr bwMode="auto">
              <a:xfrm>
                <a:off x="1992" y="2465"/>
                <a:ext cx="2288" cy="3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114300" tIns="91440" bIns="91440">
                <a:sp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5pPr>
                <a:lvl6pPr marL="22860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6pPr>
                <a:lvl7pPr marL="27432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7pPr>
                <a:lvl8pPr marL="32004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8pPr>
                <a:lvl9pPr marL="3657600" algn="l" defTabSz="914400" rtl="0" eaLnBrk="1" latinLnBrk="1" hangingPunct="1">
                  <a:defRPr kumimoji="1" sz="1400" b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  <a:sym typeface="Wingdings" pitchFamily="2" charset="2"/>
                  </a:defRPr>
                </a:lvl9pPr>
              </a:lstStyle>
              <a:p>
                <a:pPr algn="ctr" latinLnBrk="0"/>
                <a:r>
                  <a:rPr kumimoji="0" lang="ko-KR" altLang="en-US" sz="2400" i="1" dirty="0" err="1">
                    <a:latin typeface="+mn-ea"/>
                    <a:ea typeface="맑은 고딕" panose="020B0503020000020004" pitchFamily="50" charset="-127"/>
                    <a:cs typeface="Arial" charset="0"/>
                  </a:rPr>
                  <a:t>통합연계정보분석시스템</a:t>
                </a:r>
                <a:endParaRPr kumimoji="0" lang="ko-KR" altLang="en-US" sz="2400" i="1" dirty="0">
                  <a:latin typeface="+mn-ea"/>
                  <a:ea typeface="맑은 고딕" panose="020B0503020000020004" pitchFamily="50" charset="-127"/>
                  <a:cs typeface="Arial" charset="0"/>
                </a:endParaRPr>
              </a:p>
            </p:txBody>
          </p:sp>
        </p:grp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2377" y="3351"/>
              <a:ext cx="104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endParaRPr lang="ko-KR" altLang="en-US" dirty="0">
                <a:latin typeface="+mn-ea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직사각형 36">
            <a:hlinkClick r:id="rId2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61741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통합연계정보분석시스템 입체분석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스코어링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혐의도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룰의 적용결과를 연계정보 위에 나타냄으로써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심사분석자에게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연계도 상의 인물과 관계에 대한 정보를 입체적으로 제공하여 분석의 효율성 향상과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효과성을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높였음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KoFIU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-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통합연계정보분석시스템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(3/5)</a:t>
            </a:r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1828825"/>
            <a:ext cx="9104312" cy="4408487"/>
          </a:xfrm>
          <a:prstGeom prst="rect">
            <a:avLst/>
          </a:prstGeom>
          <a:noFill/>
          <a:ln w="12700">
            <a:solidFill>
              <a:srgbClr val="000080"/>
            </a:solidFill>
            <a:miter lim="800000"/>
            <a:headEnd/>
            <a:tailEnd/>
          </a:ln>
        </p:spPr>
      </p:pic>
      <p:sp>
        <p:nvSpPr>
          <p:cNvPr id="7" name="직사각형 6">
            <a:hlinkClick r:id="rId3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61741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내용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자금세탁 유형 도출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연관규칙 키워드 조합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시각화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69"/>
          <p:cNvSpPr txBox="1">
            <a:spLocks noChangeArrowheads="1"/>
          </p:cNvSpPr>
          <p:nvPr/>
        </p:nvSpPr>
        <p:spPr bwMode="auto">
          <a:xfrm>
            <a:off x="488504" y="1024161"/>
            <a:ext cx="9162355" cy="8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latinLnBrk="0">
              <a:lnSpc>
                <a:spcPts val="2200"/>
              </a:lnSpc>
              <a:spcBef>
                <a:spcPct val="20000"/>
              </a:spcBef>
              <a:defRPr b="0">
                <a:latin typeface="+mn-ea"/>
                <a:ea typeface="+mn-ea"/>
                <a:cs typeface="Arial" charset="0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자금 세탁 방지시스템의 유형을 도출하여 특정 패턴을 탐지하여 데이터를 시각화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KoFIU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-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통합연계정보분석시스템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(4/5)</a:t>
            </a:r>
          </a:p>
        </p:txBody>
      </p:sp>
      <p:grpSp>
        <p:nvGrpSpPr>
          <p:cNvPr id="35" name="그룹 34"/>
          <p:cNvGrpSpPr>
            <a:grpSpLocks/>
          </p:cNvGrpSpPr>
          <p:nvPr/>
        </p:nvGrpSpPr>
        <p:grpSpPr bwMode="auto">
          <a:xfrm>
            <a:off x="632520" y="1660999"/>
            <a:ext cx="8352928" cy="4077868"/>
            <a:chOff x="285750" y="1700213"/>
            <a:chExt cx="9313863" cy="4679950"/>
          </a:xfrm>
        </p:grpSpPr>
        <p:sp>
          <p:nvSpPr>
            <p:cNvPr id="37" name="AutoShape 44"/>
            <p:cNvSpPr>
              <a:spLocks noChangeArrowheads="1"/>
            </p:cNvSpPr>
            <p:nvPr/>
          </p:nvSpPr>
          <p:spPr bwMode="auto">
            <a:xfrm rot="5400000">
              <a:off x="1376250" y="3870001"/>
              <a:ext cx="3557295" cy="35960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sp>
          <p:nvSpPr>
            <p:cNvPr id="38" name="AutoShape 44"/>
            <p:cNvSpPr>
              <a:spLocks noChangeArrowheads="1"/>
            </p:cNvSpPr>
            <p:nvPr/>
          </p:nvSpPr>
          <p:spPr bwMode="auto">
            <a:xfrm rot="5400000">
              <a:off x="4723334" y="3946804"/>
              <a:ext cx="3555815" cy="361306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Text" lastClr="000000"/>
                </a:solidFill>
                <a:latin typeface="+mn-ea"/>
                <a:ea typeface="+mn-ea"/>
                <a:sym typeface="Wingdings" pitchFamily="2" charset="2"/>
              </a:endParaRPr>
            </a:p>
          </p:txBody>
        </p:sp>
        <p:pic>
          <p:nvPicPr>
            <p:cNvPr id="50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19888" y="1874838"/>
              <a:ext cx="2879725" cy="4398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직사각형 51"/>
            <p:cNvSpPr/>
            <p:nvPr/>
          </p:nvSpPr>
          <p:spPr bwMode="gray">
            <a:xfrm>
              <a:off x="285750" y="1700213"/>
              <a:ext cx="9262735" cy="4679950"/>
            </a:xfrm>
            <a:prstGeom prst="rect">
              <a:avLst/>
            </a:prstGeom>
            <a:noFill/>
            <a:ln w="254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5pPr>
              <a:lvl6pPr marL="22860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6pPr>
              <a:lvl7pPr marL="27432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7pPr>
              <a:lvl8pPr marL="32004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8pPr>
              <a:lvl9pPr marL="3657600" algn="l" defTabSz="914400" rtl="0" eaLnBrk="1" latinLnBrk="1" hangingPunct="1">
                <a:defRPr kumimoji="1" sz="1400" b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  <a:sym typeface="Wingdings" pitchFamily="2" charset="2"/>
                </a:defRPr>
              </a:lvl9pPr>
            </a:lstStyle>
            <a:p>
              <a:pPr algn="ctr" eaLnBrk="0" latinLnBrk="0" hangingPunct="0">
                <a:defRPr/>
              </a:pPr>
              <a:endParaRPr kumimoji="0" lang="ko-KR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sym typeface="Wingdings" pitchFamily="2" charset="2"/>
              </a:endParaRPr>
            </a:p>
          </p:txBody>
        </p:sp>
        <p:pic>
          <p:nvPicPr>
            <p:cNvPr id="5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0213" y="1876425"/>
              <a:ext cx="2447925" cy="446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5975" y="1874838"/>
              <a:ext cx="2917825" cy="435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161741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88004" y="692696"/>
            <a:ext cx="97775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/>
              <a:t> 구축효과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 err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KoFIU</a:t>
            </a:r>
            <a:r>
              <a:rPr kumimoji="0" lang="en-US" altLang="ko-KR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-</a:t>
            </a:r>
            <a:r>
              <a:rPr kumimoji="0" lang="ko-KR" altLang="en-US" sz="2000" dirty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>통합연계정보분석시스템 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(5/5)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6066" y="1417412"/>
            <a:ext cx="6579182" cy="73676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776536" y="1228782"/>
            <a:ext cx="3240360" cy="324000"/>
          </a:xfrm>
          <a:prstGeom prst="rect">
            <a:avLst/>
          </a:prstGeom>
          <a:solidFill>
            <a:srgbClr val="3164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분석업무 표준화</a:t>
            </a:r>
          </a:p>
        </p:txBody>
      </p:sp>
      <p:sp>
        <p:nvSpPr>
          <p:cNvPr id="28" name="Rectangle 13"/>
          <p:cNvSpPr>
            <a:spLocks noChangeArrowheads="1"/>
          </p:cNvSpPr>
          <p:nvPr/>
        </p:nvSpPr>
        <p:spPr bwMode="auto">
          <a:xfrm>
            <a:off x="642172" y="1618922"/>
            <a:ext cx="6327052" cy="535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분석방법론 적용에 따른 분석업무 표준화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06066" y="2537510"/>
            <a:ext cx="6579181" cy="91126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776536" y="2348880"/>
            <a:ext cx="3240360" cy="324000"/>
          </a:xfrm>
          <a:prstGeom prst="rect">
            <a:avLst/>
          </a:prstGeom>
          <a:solidFill>
            <a:srgbClr val="31859C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자금세탁 유형 지식화</a:t>
            </a: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42170" y="2739020"/>
            <a:ext cx="6255045" cy="7097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자금세탁 유형에 대한 체계적 저장 및 활용을 통한 지식화</a:t>
            </a: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향후 시스템의 지능화 기반 마련</a:t>
            </a:r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648274" y="4024256"/>
            <a:ext cx="6320950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범죄 적발 시스템 마련</a:t>
            </a:r>
          </a:p>
          <a:p>
            <a:pPr marL="285750" indent="-285750" latinLnBrk="0">
              <a:lnSpc>
                <a:spcPct val="120000"/>
              </a:lnSpc>
              <a:buClr>
                <a:schemeClr val="tx1">
                  <a:lumMod val="95000"/>
                  <a:lumOff val="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자금세탁 유형화를 통한 신규 자금세탁 유형 적발 시스템 마련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06066" y="3798354"/>
            <a:ext cx="6579181" cy="9318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776536" y="3662276"/>
            <a:ext cx="3240360" cy="324000"/>
          </a:xfrm>
          <a:prstGeom prst="rect">
            <a:avLst/>
          </a:prstGeom>
          <a:solidFill>
            <a:srgbClr val="59595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정확성 향상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648275" y="5323499"/>
            <a:ext cx="6248940" cy="5202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6785" tIns="48393" rIns="96785" bIns="48393"/>
          <a:lstStyle/>
          <a:p>
            <a:pPr marL="285750" indent="-285750" latinLnBrk="0">
              <a:lnSpc>
                <a:spcPct val="120000"/>
              </a:lnSpc>
              <a:buSzPct val="75000"/>
              <a:buFont typeface="Wingdings" panose="05000000000000000000" pitchFamily="2" charset="2"/>
              <a:buChar char="§"/>
            </a:pPr>
            <a:r>
              <a:rPr kumimoji="0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분석 업무 시간 단축을 통한 급증하는 보고서 대응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06066" y="5097597"/>
            <a:ext cx="6579181" cy="83443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776536" y="4961519"/>
            <a:ext cx="3240360" cy="324000"/>
          </a:xfrm>
          <a:prstGeom prst="rect">
            <a:avLst/>
          </a:prstGeom>
          <a:solidFill>
            <a:srgbClr val="EE541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kern="0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업무효율 향상</a:t>
            </a:r>
          </a:p>
        </p:txBody>
      </p:sp>
    </p:spTree>
    <p:extLst>
      <p:ext uri="{BB962C8B-B14F-4D97-AF65-F5344CB8AC3E}">
        <p14:creationId xmlns:p14="http://schemas.microsoft.com/office/powerpoint/2010/main" val="209573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413851" y="1154506"/>
            <a:ext cx="9097069" cy="2524426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16"/>
          <p:cNvSpPr>
            <a:spLocks noChangeArrowheads="1"/>
          </p:cNvSpPr>
          <p:nvPr/>
        </p:nvSpPr>
        <p:spPr bwMode="auto">
          <a:xfrm>
            <a:off x="518149" y="4256868"/>
            <a:ext cx="6451075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통한 모델 개발 및 적용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ECMinerAML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연계분석을 커스터마이징한 시스템 구축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컨설팅 수행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모델링 및 교육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266129" y="3921638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영역</a:t>
            </a: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79110" y="5073766"/>
            <a:ext cx="1653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수행 기간</a:t>
            </a:r>
          </a:p>
        </p:txBody>
      </p:sp>
      <p:sp>
        <p:nvSpPr>
          <p:cNvPr id="38" name="직사각형 4"/>
          <p:cNvSpPr>
            <a:spLocks noChangeArrowheads="1"/>
          </p:cNvSpPr>
          <p:nvPr/>
        </p:nvSpPr>
        <p:spPr bwMode="auto">
          <a:xfrm>
            <a:off x="516420" y="5405376"/>
            <a:ext cx="454396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2009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2010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(5.5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개월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</a:pP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한국 석유관리원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00472" y="81445"/>
            <a:ext cx="9450387" cy="86177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불법석유 유통방지 시스템</a:t>
            </a: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  <a:r>
              <a:rPr kumimoji="0" lang="ko-KR" altLang="en-US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 </a:t>
            </a:r>
          </a:p>
          <a:p>
            <a:pPr latinLnBrk="0">
              <a:spcBef>
                <a:spcPct val="50000"/>
              </a:spcBef>
              <a:buClr>
                <a:srgbClr val="4D4D4D"/>
              </a:buClr>
            </a:pPr>
            <a:r>
              <a:rPr kumimoji="0" lang="en-US" altLang="ko-KR" sz="2000" dirty="0">
                <a:solidFill>
                  <a:schemeClr val="bg1"/>
                </a:solidFill>
                <a:latin typeface="+mj-lt"/>
                <a:ea typeface="+mn-ea"/>
                <a:cs typeface="Arial" charset="0"/>
              </a:rPr>
              <a:t>(1/3)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92993" y="692696"/>
            <a:ext cx="8970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179388" indent="-17938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kumimoji="0" sz="1600">
                <a:solidFill>
                  <a:prstClr val="black"/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배경 및 목적</a:t>
            </a:r>
            <a:endParaRPr lang="en-US" alt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76536" y="2342535"/>
            <a:ext cx="8208912" cy="2826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 bwMode="auto">
          <a:xfrm>
            <a:off x="2024185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595959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544" y="2550914"/>
            <a:ext cx="3224336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불법 석유 유통의 증가</a:t>
            </a:r>
            <a:endParaRPr lang="en-US" altLang="ko-KR" sz="1200" dirty="0"/>
          </a:p>
          <a:p>
            <a:pPr latinLnBrk="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범죄 행위의 규제 필요</a:t>
            </a:r>
            <a:endParaRPr lang="en-US" altLang="ko-KR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044639" y="2550914"/>
            <a:ext cx="1996663" cy="7463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불법유통 징후 탐지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스코어모델 적용</a:t>
            </a:r>
            <a:endParaRPr lang="en-US" altLang="ko-KR" sz="1200" dirty="0"/>
          </a:p>
          <a:p>
            <a:pPr latinLnBrk="0">
              <a:buClr>
                <a:srgbClr val="31859C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데이터의 시각화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4984592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31859C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822324" y="2304434"/>
            <a:ext cx="75791" cy="75791"/>
          </a:xfrm>
          <a:prstGeom prst="ellipse">
            <a:avLst/>
          </a:prstGeom>
          <a:solidFill>
            <a:schemeClr val="bg1"/>
          </a:solidFill>
          <a:ln>
            <a:solidFill>
              <a:srgbClr val="CB400F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1568" y="2550914"/>
            <a:ext cx="2689904" cy="528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ts val="1700"/>
              </a:lnSpc>
              <a:buClr>
                <a:srgbClr val="D2470C"/>
              </a:buClr>
              <a:buFont typeface="Arial" pitchFamily="34" charset="0"/>
              <a:buChar char="•"/>
              <a:defRPr sz="10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분석 효율성 향상</a:t>
            </a:r>
            <a:endParaRPr lang="en-US" altLang="ko-KR" sz="1200" dirty="0">
              <a:solidFill>
                <a:srgbClr val="CB400F"/>
              </a:solidFill>
            </a:endParaRPr>
          </a:p>
          <a:p>
            <a:pPr latinLnBrk="0">
              <a:buClr>
                <a:srgbClr val="CB400F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CB400F"/>
                </a:solidFill>
              </a:rPr>
              <a:t>건전한 시장 질서 확립</a:t>
            </a:r>
            <a:endParaRPr lang="en-US" altLang="ko-KR" sz="1200" dirty="0">
              <a:solidFill>
                <a:srgbClr val="CB400F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0" y="1701828"/>
            <a:ext cx="578612" cy="58779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58" y="1524000"/>
            <a:ext cx="499857" cy="8193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2" y="1441351"/>
            <a:ext cx="675000" cy="900000"/>
          </a:xfrm>
          <a:prstGeom prst="rect">
            <a:avLst/>
          </a:prstGeom>
        </p:spPr>
      </p:pic>
      <p:pic>
        <p:nvPicPr>
          <p:cNvPr id="28" name="Picture 1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1568" y="3875829"/>
            <a:ext cx="3016049" cy="2254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5" name="그림 34" descr="imagesCA79FRIL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1348" y="5073766"/>
            <a:ext cx="1620440" cy="11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>
            <a:hlinkClick r:id="rId7" action="ppaction://hlinksldjump"/>
          </p:cNvPr>
          <p:cNvSpPr/>
          <p:nvPr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spcBef>
                <a:spcPts val="600"/>
              </a:spcBef>
              <a:spcAft>
                <a:spcPts val="600"/>
              </a:spcAft>
              <a:buFont typeface="+mj-lt"/>
              <a:buAutoNum type="romanUcPeriod" startAt="5"/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550764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제조분야 사업 실적_수정안</Template>
  <TotalTime>39732</TotalTime>
  <Words>3642</Words>
  <Application>Microsoft Office PowerPoint</Application>
  <PresentationFormat>A4 용지(210x297mm)</PresentationFormat>
  <Paragraphs>651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굴림</vt:lpstr>
      <vt:lpstr>나눔고딕</vt:lpstr>
      <vt:lpstr>나눔고딕 Bold</vt:lpstr>
      <vt:lpstr>맑은 고딕</vt:lpstr>
      <vt:lpstr>Arial</vt:lpstr>
      <vt:lpstr>Symbol</vt:lpstr>
      <vt:lpstr>Times New Roman</vt:lpstr>
      <vt:lpstr>Webdings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ECMIner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ECMiner</dc:creator>
  <cp:lastModifiedBy>ECM</cp:lastModifiedBy>
  <cp:revision>4099</cp:revision>
  <cp:lastPrinted>2015-11-10T08:51:46Z</cp:lastPrinted>
  <dcterms:created xsi:type="dcterms:W3CDTF">2011-12-28T05:39:44Z</dcterms:created>
  <dcterms:modified xsi:type="dcterms:W3CDTF">2025-08-29T04:53:55Z</dcterms:modified>
</cp:coreProperties>
</file>